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sldIdLst>
    <p:sldId id="276" r:id="rId5"/>
    <p:sldId id="258" r:id="rId6"/>
    <p:sldId id="259" r:id="rId7"/>
    <p:sldId id="262" r:id="rId8"/>
    <p:sldId id="263" r:id="rId9"/>
    <p:sldId id="270" r:id="rId10"/>
    <p:sldId id="272" r:id="rId11"/>
    <p:sldId id="274" r:id="rId12"/>
    <p:sldId id="264" r:id="rId13"/>
    <p:sldId id="265" r:id="rId14"/>
    <p:sldId id="267" r:id="rId15"/>
    <p:sldId id="266" r:id="rId16"/>
    <p:sldId id="271" r:id="rId17"/>
    <p:sldId id="269"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i Green" initials="KG" lastIdx="2" clrIdx="0">
    <p:extLst>
      <p:ext uri="{19B8F6BF-5375-455C-9EA6-DF929625EA0E}">
        <p15:presenceInfo xmlns:p15="http://schemas.microsoft.com/office/powerpoint/2012/main" userId="S::Kelsi.Green@health.govt.nz::9051f254-8068-43da-8b44-6242fd7aec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91" autoAdjust="0"/>
    <p:restoredTop sz="94660"/>
  </p:normalViewPr>
  <p:slideViewPr>
    <p:cSldViewPr snapToGrid="0">
      <p:cViewPr varScale="1">
        <p:scale>
          <a:sx n="114" d="100"/>
          <a:sy n="114" d="100"/>
        </p:scale>
        <p:origin x="990"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F5E51-508A-47F9-9800-9080111F54E7}" type="datetimeFigureOut">
              <a:rPr lang="en-NZ" smtClean="0"/>
              <a:t>4/11/2021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3C35F-A8EE-4241-9029-4B8B6C2C0AA4}" type="slidenum">
              <a:rPr lang="en-NZ" smtClean="0"/>
              <a:t>‹#›</a:t>
            </a:fld>
            <a:endParaRPr lang="en-NZ"/>
          </a:p>
        </p:txBody>
      </p:sp>
    </p:spTree>
    <p:extLst>
      <p:ext uri="{BB962C8B-B14F-4D97-AF65-F5344CB8AC3E}">
        <p14:creationId xmlns:p14="http://schemas.microsoft.com/office/powerpoint/2010/main" val="334091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B0F52-763C-4D33-90B0-24ABAE6FFE8E}"/>
              </a:ext>
            </a:extLst>
          </p:cNvPr>
          <p:cNvSpPr>
            <a:spLocks noGrp="1"/>
          </p:cNvSpPr>
          <p:nvPr>
            <p:ph type="ctrTitle"/>
          </p:nvPr>
        </p:nvSpPr>
        <p:spPr>
          <a:xfrm>
            <a:off x="900000" y="385010"/>
            <a:ext cx="6549015" cy="3780000"/>
          </a:xfrm>
        </p:spPr>
        <p:txBody>
          <a:bodyPr lIns="0" anchor="b"/>
          <a:lstStyle>
            <a:lvl1pPr algn="l">
              <a:defRPr sz="6000" b="1" i="0" baseline="0"/>
            </a:lvl1pPr>
          </a:lstStyle>
          <a:p>
            <a:r>
              <a:rPr lang="en-GB" dirty="0"/>
              <a:t>Click to edit Master title style</a:t>
            </a:r>
            <a:endParaRPr lang="en-NZ" dirty="0"/>
          </a:p>
        </p:txBody>
      </p:sp>
      <p:sp>
        <p:nvSpPr>
          <p:cNvPr id="3" name="Subtitle 2">
            <a:extLst>
              <a:ext uri="{FF2B5EF4-FFF2-40B4-BE49-F238E27FC236}">
                <a16:creationId xmlns:a16="http://schemas.microsoft.com/office/drawing/2014/main" id="{2E6ADF5F-C629-4F88-851F-EA60C6B8E29E}"/>
              </a:ext>
            </a:extLst>
          </p:cNvPr>
          <p:cNvSpPr>
            <a:spLocks noGrp="1"/>
          </p:cNvSpPr>
          <p:nvPr>
            <p:ph type="subTitle" idx="1"/>
          </p:nvPr>
        </p:nvSpPr>
        <p:spPr>
          <a:xfrm>
            <a:off x="900000" y="4140000"/>
            <a:ext cx="4913659" cy="1223737"/>
          </a:xfrm>
        </p:spPr>
        <p:txBody>
          <a:bodyPr lIns="0">
            <a:normAutofit/>
          </a:bodyPr>
          <a:lstStyle>
            <a:lvl1pPr marL="0" indent="0" algn="l">
              <a:buNone/>
              <a:defRPr sz="3600" spc="10" baseline="0">
                <a:solidFill>
                  <a:schemeClr val="tx2"/>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Z" dirty="0"/>
          </a:p>
        </p:txBody>
      </p:sp>
      <p:pic>
        <p:nvPicPr>
          <p:cNvPr id="5" name="Picture 4">
            <a:extLst>
              <a:ext uri="{FF2B5EF4-FFF2-40B4-BE49-F238E27FC236}">
                <a16:creationId xmlns:a16="http://schemas.microsoft.com/office/drawing/2014/main" id="{1415A87E-F1ED-9148-A585-90641E067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5200"/>
            <a:ext cx="12192000" cy="812800"/>
          </a:xfrm>
          <a:prstGeom prst="rect">
            <a:avLst/>
          </a:prstGeom>
        </p:spPr>
      </p:pic>
    </p:spTree>
    <p:extLst>
      <p:ext uri="{BB962C8B-B14F-4D97-AF65-F5344CB8AC3E}">
        <p14:creationId xmlns:p14="http://schemas.microsoft.com/office/powerpoint/2010/main" val="307763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Ta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532D97-F794-9B43-BDCB-5B4CF91C2889}"/>
              </a:ext>
            </a:extLst>
          </p:cNvPr>
          <p:cNvSpPr>
            <a:spLocks noGrp="1"/>
          </p:cNvSpPr>
          <p:nvPr>
            <p:ph type="pic" sz="quarter" idx="10" hasCustomPrompt="1"/>
          </p:nvPr>
        </p:nvSpPr>
        <p:spPr>
          <a:xfrm>
            <a:off x="180000" y="180000"/>
            <a:ext cx="11833200" cy="5684400"/>
          </a:xfrm>
          <a:solidFill>
            <a:schemeClr val="bg1">
              <a:lumMod val="95000"/>
            </a:schemeClr>
          </a:solidFill>
        </p:spPr>
        <p:txBody>
          <a:bodyPr/>
          <a:lstStyle/>
          <a:p>
            <a:r>
              <a:rPr lang="en-US" dirty="0"/>
              <a:t>Click on icon to add picture</a:t>
            </a:r>
          </a:p>
        </p:txBody>
      </p:sp>
      <p:sp>
        <p:nvSpPr>
          <p:cNvPr id="8" name="Title 1">
            <a:extLst>
              <a:ext uri="{FF2B5EF4-FFF2-40B4-BE49-F238E27FC236}">
                <a16:creationId xmlns:a16="http://schemas.microsoft.com/office/drawing/2014/main" id="{F0795577-627C-0048-826D-D794107D3D13}"/>
              </a:ext>
            </a:extLst>
          </p:cNvPr>
          <p:cNvSpPr>
            <a:spLocks noGrp="1"/>
          </p:cNvSpPr>
          <p:nvPr>
            <p:ph type="ctrTitle"/>
          </p:nvPr>
        </p:nvSpPr>
        <p:spPr>
          <a:xfrm>
            <a:off x="180000" y="1080000"/>
            <a:ext cx="5400000" cy="2700000"/>
          </a:xfrm>
        </p:spPr>
        <p:txBody>
          <a:bodyPr lIns="360000" tIns="180000" rIns="180000" bIns="180000" anchor="ctr" anchorCtr="0">
            <a:normAutofit/>
          </a:bodyPr>
          <a:lstStyle>
            <a:lvl1pPr algn="l">
              <a:defRPr sz="6000" b="1" i="0" baseline="0"/>
            </a:lvl1pPr>
          </a:lstStyle>
          <a:p>
            <a:r>
              <a:rPr lang="en-GB" dirty="0"/>
              <a:t>Click to edit Master title style</a:t>
            </a:r>
            <a:endParaRPr lang="en-NZ" dirty="0"/>
          </a:p>
        </p:txBody>
      </p:sp>
      <p:sp>
        <p:nvSpPr>
          <p:cNvPr id="4" name="Rectangle 3">
            <a:extLst>
              <a:ext uri="{FF2B5EF4-FFF2-40B4-BE49-F238E27FC236}">
                <a16:creationId xmlns:a16="http://schemas.microsoft.com/office/drawing/2014/main" id="{E27900D1-B3C3-524C-8C58-E13BC5175E93}"/>
              </a:ext>
            </a:extLst>
          </p:cNvPr>
          <p:cNvSpPr/>
          <p:nvPr userDrawn="1"/>
        </p:nvSpPr>
        <p:spPr>
          <a:xfrm>
            <a:off x="0" y="1080000"/>
            <a:ext cx="180000" cy="27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D5877CD-2F45-C74E-B667-A0309619FD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5200"/>
            <a:ext cx="12192000" cy="812800"/>
          </a:xfrm>
          <a:prstGeom prst="rect">
            <a:avLst/>
          </a:prstGeom>
        </p:spPr>
      </p:pic>
    </p:spTree>
    <p:extLst>
      <p:ext uri="{BB962C8B-B14F-4D97-AF65-F5344CB8AC3E}">
        <p14:creationId xmlns:p14="http://schemas.microsoft.com/office/powerpoint/2010/main" val="54114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ock Reversed">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6EF1A56D-D4C8-1743-9265-D23CFA5BA060}"/>
              </a:ext>
            </a:extLst>
          </p:cNvPr>
          <p:cNvSpPr>
            <a:spLocks noGrp="1"/>
          </p:cNvSpPr>
          <p:nvPr>
            <p:ph type="pic" sz="quarter" idx="10" hasCustomPrompt="1"/>
          </p:nvPr>
        </p:nvSpPr>
        <p:spPr>
          <a:xfrm>
            <a:off x="180000" y="180000"/>
            <a:ext cx="11833200" cy="5684400"/>
          </a:xfrm>
          <a:solidFill>
            <a:schemeClr val="bg1">
              <a:lumMod val="95000"/>
            </a:schemeClr>
          </a:solidFill>
        </p:spPr>
        <p:txBody>
          <a:bodyPr/>
          <a:lstStyle/>
          <a:p>
            <a:r>
              <a:rPr lang="en-US" dirty="0"/>
              <a:t>Click on icon to add picture</a:t>
            </a:r>
          </a:p>
        </p:txBody>
      </p:sp>
      <p:sp>
        <p:nvSpPr>
          <p:cNvPr id="8" name="Title 1">
            <a:extLst>
              <a:ext uri="{FF2B5EF4-FFF2-40B4-BE49-F238E27FC236}">
                <a16:creationId xmlns:a16="http://schemas.microsoft.com/office/drawing/2014/main" id="{72BF73D1-DB44-7546-969B-044024684B4E}"/>
              </a:ext>
            </a:extLst>
          </p:cNvPr>
          <p:cNvSpPr>
            <a:spLocks noGrp="1"/>
          </p:cNvSpPr>
          <p:nvPr>
            <p:ph type="ctrTitle"/>
          </p:nvPr>
        </p:nvSpPr>
        <p:spPr>
          <a:xfrm>
            <a:off x="180000" y="1080000"/>
            <a:ext cx="5400000" cy="2700000"/>
          </a:xfrm>
          <a:solidFill>
            <a:schemeClr val="bg1"/>
          </a:solidFill>
        </p:spPr>
        <p:txBody>
          <a:bodyPr lIns="360000" tIns="180000" rIns="180000" bIns="180000" anchor="ctr" anchorCtr="0">
            <a:normAutofit/>
          </a:bodyPr>
          <a:lstStyle>
            <a:lvl1pPr algn="l">
              <a:defRPr sz="6000" b="1" i="0" baseline="0"/>
            </a:lvl1pPr>
          </a:lstStyle>
          <a:p>
            <a:r>
              <a:rPr lang="en-GB" dirty="0"/>
              <a:t>Click to edit Master title style</a:t>
            </a:r>
            <a:endParaRPr lang="en-NZ" dirty="0"/>
          </a:p>
        </p:txBody>
      </p:sp>
      <p:sp>
        <p:nvSpPr>
          <p:cNvPr id="9" name="Rectangle 8">
            <a:extLst>
              <a:ext uri="{FF2B5EF4-FFF2-40B4-BE49-F238E27FC236}">
                <a16:creationId xmlns:a16="http://schemas.microsoft.com/office/drawing/2014/main" id="{A35F824B-FB06-9743-91F4-AA755B93F021}"/>
              </a:ext>
            </a:extLst>
          </p:cNvPr>
          <p:cNvSpPr/>
          <p:nvPr userDrawn="1"/>
        </p:nvSpPr>
        <p:spPr>
          <a:xfrm>
            <a:off x="0" y="1080000"/>
            <a:ext cx="180000" cy="27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AB31032-EAE0-FA40-952A-9BAAD7A1F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5200"/>
            <a:ext cx="12192000" cy="812800"/>
          </a:xfrm>
          <a:prstGeom prst="rect">
            <a:avLst/>
          </a:prstGeom>
        </p:spPr>
      </p:pic>
    </p:spTree>
    <p:extLst>
      <p:ext uri="{BB962C8B-B14F-4D97-AF65-F5344CB8AC3E}">
        <p14:creationId xmlns:p14="http://schemas.microsoft.com/office/powerpoint/2010/main" val="43790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lock">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B785FCBA-B14F-8E4C-9254-3BDD1A59675B}"/>
              </a:ext>
            </a:extLst>
          </p:cNvPr>
          <p:cNvSpPr>
            <a:spLocks noGrp="1"/>
          </p:cNvSpPr>
          <p:nvPr>
            <p:ph type="pic" sz="quarter" idx="10" hasCustomPrompt="1"/>
          </p:nvPr>
        </p:nvSpPr>
        <p:spPr>
          <a:xfrm>
            <a:off x="180000" y="180000"/>
            <a:ext cx="11833200" cy="5684400"/>
          </a:xfrm>
          <a:solidFill>
            <a:schemeClr val="bg1">
              <a:lumMod val="95000"/>
            </a:schemeClr>
          </a:solidFill>
        </p:spPr>
        <p:txBody>
          <a:bodyPr/>
          <a:lstStyle/>
          <a:p>
            <a:r>
              <a:rPr lang="en-US" dirty="0"/>
              <a:t>Click on icon to add picture</a:t>
            </a:r>
          </a:p>
        </p:txBody>
      </p:sp>
      <p:sp>
        <p:nvSpPr>
          <p:cNvPr id="7" name="Title 1">
            <a:extLst>
              <a:ext uri="{FF2B5EF4-FFF2-40B4-BE49-F238E27FC236}">
                <a16:creationId xmlns:a16="http://schemas.microsoft.com/office/drawing/2014/main" id="{0C4179F7-082B-A04E-8425-A6F20A460B0A}"/>
              </a:ext>
            </a:extLst>
          </p:cNvPr>
          <p:cNvSpPr>
            <a:spLocks noGrp="1"/>
          </p:cNvSpPr>
          <p:nvPr>
            <p:ph type="ctrTitle"/>
          </p:nvPr>
        </p:nvSpPr>
        <p:spPr>
          <a:xfrm>
            <a:off x="0" y="1080000"/>
            <a:ext cx="5580000" cy="2700000"/>
          </a:xfrm>
          <a:solidFill>
            <a:schemeClr val="accent1"/>
          </a:solidFill>
        </p:spPr>
        <p:txBody>
          <a:bodyPr lIns="360000" tIns="180000" rIns="180000" bIns="180000" anchor="ctr" anchorCtr="0">
            <a:normAutofit/>
          </a:bodyPr>
          <a:lstStyle>
            <a:lvl1pPr algn="l">
              <a:defRPr sz="6000" b="1" i="0" baseline="0">
                <a:solidFill>
                  <a:schemeClr val="bg1"/>
                </a:solidFill>
              </a:defRPr>
            </a:lvl1pPr>
          </a:lstStyle>
          <a:p>
            <a:r>
              <a:rPr lang="en-GB" dirty="0"/>
              <a:t>Click to edit Master title style</a:t>
            </a:r>
            <a:endParaRPr lang="en-NZ" dirty="0"/>
          </a:p>
        </p:txBody>
      </p:sp>
      <p:pic>
        <p:nvPicPr>
          <p:cNvPr id="5" name="Picture 4">
            <a:extLst>
              <a:ext uri="{FF2B5EF4-FFF2-40B4-BE49-F238E27FC236}">
                <a16:creationId xmlns:a16="http://schemas.microsoft.com/office/drawing/2014/main" id="{3991BC1F-B430-834F-9FC9-BFF693C77B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5200"/>
            <a:ext cx="12192000" cy="812800"/>
          </a:xfrm>
          <a:prstGeom prst="rect">
            <a:avLst/>
          </a:prstGeom>
        </p:spPr>
      </p:pic>
    </p:spTree>
    <p:extLst>
      <p:ext uri="{BB962C8B-B14F-4D97-AF65-F5344CB8AC3E}">
        <p14:creationId xmlns:p14="http://schemas.microsoft.com/office/powerpoint/2010/main" val="150334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no bran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B14EE-D74C-4D87-BEBB-C5A6B0F34392}"/>
              </a:ext>
            </a:extLst>
          </p:cNvPr>
          <p:cNvSpPr>
            <a:spLocks noGrp="1"/>
          </p:cNvSpPr>
          <p:nvPr>
            <p:ph idx="1"/>
          </p:nvPr>
        </p:nvSpPr>
        <p:spPr>
          <a:xfrm>
            <a:off x="900000" y="880946"/>
            <a:ext cx="7416000" cy="52960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dirty="0"/>
          </a:p>
        </p:txBody>
      </p:sp>
      <p:sp>
        <p:nvSpPr>
          <p:cNvPr id="4" name="Date Placeholder 3">
            <a:extLst>
              <a:ext uri="{FF2B5EF4-FFF2-40B4-BE49-F238E27FC236}">
                <a16:creationId xmlns:a16="http://schemas.microsoft.com/office/drawing/2014/main" id="{1E19F0C0-6EA2-408B-8B27-88092E9E3835}"/>
              </a:ext>
            </a:extLst>
          </p:cNvPr>
          <p:cNvSpPr>
            <a:spLocks noGrp="1"/>
          </p:cNvSpPr>
          <p:nvPr>
            <p:ph type="dt" sz="half" idx="10"/>
          </p:nvPr>
        </p:nvSpPr>
        <p:spPr/>
        <p:txBody>
          <a:bodyPr/>
          <a:lstStyle/>
          <a:p>
            <a:fld id="{62965CFC-2D4E-433A-B6EF-956563D3A29C}" type="datetime1">
              <a:rPr lang="en-NZ" smtClean="0"/>
              <a:t>4/11/2021</a:t>
            </a:fld>
            <a:endParaRPr lang="en-NZ"/>
          </a:p>
        </p:txBody>
      </p:sp>
      <p:sp>
        <p:nvSpPr>
          <p:cNvPr id="5" name="Footer Placeholder 4">
            <a:extLst>
              <a:ext uri="{FF2B5EF4-FFF2-40B4-BE49-F238E27FC236}">
                <a16:creationId xmlns:a16="http://schemas.microsoft.com/office/drawing/2014/main" id="{26BFAE05-EAF8-497D-878D-87DE9E491698}"/>
              </a:ext>
            </a:extLst>
          </p:cNvPr>
          <p:cNvSpPr>
            <a:spLocks noGrp="1"/>
          </p:cNvSpPr>
          <p:nvPr>
            <p:ph type="ftr" sz="quarter" idx="11"/>
          </p:nvPr>
        </p:nvSpPr>
        <p:spPr/>
        <p:txBody>
          <a:bodyPr/>
          <a:lstStyle/>
          <a:p>
            <a:r>
              <a:rPr lang="en-NZ"/>
              <a:t>Option to include details in footer</a:t>
            </a:r>
          </a:p>
        </p:txBody>
      </p:sp>
      <p:sp>
        <p:nvSpPr>
          <p:cNvPr id="6" name="Slide Number Placeholder 5">
            <a:extLst>
              <a:ext uri="{FF2B5EF4-FFF2-40B4-BE49-F238E27FC236}">
                <a16:creationId xmlns:a16="http://schemas.microsoft.com/office/drawing/2014/main" id="{4D5E1CEB-3E0A-4C25-91D5-DE8F522DA094}"/>
              </a:ext>
            </a:extLst>
          </p:cNvPr>
          <p:cNvSpPr>
            <a:spLocks noGrp="1"/>
          </p:cNvSpPr>
          <p:nvPr>
            <p:ph type="sldNum" sz="quarter" idx="12"/>
          </p:nvPr>
        </p:nvSpPr>
        <p:spPr/>
        <p:txBody>
          <a:bodyPr/>
          <a:lstStyle/>
          <a:p>
            <a:fld id="{867A30AC-EEC2-45DD-BBF1-71D2CA05A494}" type="slidenum">
              <a:rPr lang="en-NZ" smtClean="0"/>
              <a:t>‹#›</a:t>
            </a:fld>
            <a:endParaRPr lang="en-NZ"/>
          </a:p>
        </p:txBody>
      </p:sp>
    </p:spTree>
    <p:extLst>
      <p:ext uri="{BB962C8B-B14F-4D97-AF65-F5344CB8AC3E}">
        <p14:creationId xmlns:p14="http://schemas.microsoft.com/office/powerpoint/2010/main" val="300319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brand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B14EE-D74C-4D87-BEBB-C5A6B0F34392}"/>
              </a:ext>
            </a:extLst>
          </p:cNvPr>
          <p:cNvSpPr>
            <a:spLocks noGrp="1"/>
          </p:cNvSpPr>
          <p:nvPr>
            <p:ph idx="1"/>
          </p:nvPr>
        </p:nvSpPr>
        <p:spPr>
          <a:xfrm>
            <a:off x="900001" y="880946"/>
            <a:ext cx="7416000" cy="485630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Z" dirty="0"/>
          </a:p>
        </p:txBody>
      </p:sp>
      <p:pic>
        <p:nvPicPr>
          <p:cNvPr id="4" name="Picture 3">
            <a:extLst>
              <a:ext uri="{FF2B5EF4-FFF2-40B4-BE49-F238E27FC236}">
                <a16:creationId xmlns:a16="http://schemas.microsoft.com/office/drawing/2014/main" id="{F7EF9BBA-BFD2-BF49-A01A-DF92A757E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5200"/>
            <a:ext cx="12192000" cy="812800"/>
          </a:xfrm>
          <a:prstGeom prst="rect">
            <a:avLst/>
          </a:prstGeom>
        </p:spPr>
      </p:pic>
    </p:spTree>
    <p:extLst>
      <p:ext uri="{BB962C8B-B14F-4D97-AF65-F5344CB8AC3E}">
        <p14:creationId xmlns:p14="http://schemas.microsoft.com/office/powerpoint/2010/main" val="329317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no bran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E19F0C0-6EA2-408B-8B27-88092E9E3835}"/>
              </a:ext>
            </a:extLst>
          </p:cNvPr>
          <p:cNvSpPr>
            <a:spLocks noGrp="1"/>
          </p:cNvSpPr>
          <p:nvPr>
            <p:ph type="dt" sz="half" idx="10"/>
          </p:nvPr>
        </p:nvSpPr>
        <p:spPr/>
        <p:txBody>
          <a:bodyPr/>
          <a:lstStyle/>
          <a:p>
            <a:fld id="{6864D3F4-1BC3-4A70-B670-3DFA2076134A}" type="datetime1">
              <a:rPr lang="en-NZ" smtClean="0"/>
              <a:t>4/11/2021</a:t>
            </a:fld>
            <a:endParaRPr lang="en-NZ"/>
          </a:p>
        </p:txBody>
      </p:sp>
      <p:sp>
        <p:nvSpPr>
          <p:cNvPr id="5" name="Footer Placeholder 4">
            <a:extLst>
              <a:ext uri="{FF2B5EF4-FFF2-40B4-BE49-F238E27FC236}">
                <a16:creationId xmlns:a16="http://schemas.microsoft.com/office/drawing/2014/main" id="{26BFAE05-EAF8-497D-878D-87DE9E491698}"/>
              </a:ext>
            </a:extLst>
          </p:cNvPr>
          <p:cNvSpPr>
            <a:spLocks noGrp="1"/>
          </p:cNvSpPr>
          <p:nvPr>
            <p:ph type="ftr" sz="quarter" idx="11"/>
          </p:nvPr>
        </p:nvSpPr>
        <p:spPr/>
        <p:txBody>
          <a:bodyPr/>
          <a:lstStyle/>
          <a:p>
            <a:r>
              <a:rPr lang="en-NZ"/>
              <a:t>Option to include details in footer</a:t>
            </a:r>
          </a:p>
        </p:txBody>
      </p:sp>
      <p:sp>
        <p:nvSpPr>
          <p:cNvPr id="6" name="Slide Number Placeholder 5">
            <a:extLst>
              <a:ext uri="{FF2B5EF4-FFF2-40B4-BE49-F238E27FC236}">
                <a16:creationId xmlns:a16="http://schemas.microsoft.com/office/drawing/2014/main" id="{4D5E1CEB-3E0A-4C25-91D5-DE8F522DA094}"/>
              </a:ext>
            </a:extLst>
          </p:cNvPr>
          <p:cNvSpPr>
            <a:spLocks noGrp="1"/>
          </p:cNvSpPr>
          <p:nvPr>
            <p:ph type="sldNum" sz="quarter" idx="12"/>
          </p:nvPr>
        </p:nvSpPr>
        <p:spPr/>
        <p:txBody>
          <a:bodyPr/>
          <a:lstStyle/>
          <a:p>
            <a:fld id="{867A30AC-EEC2-45DD-BBF1-71D2CA05A494}" type="slidenum">
              <a:rPr lang="en-NZ" smtClean="0"/>
              <a:t>‹#›</a:t>
            </a:fld>
            <a:endParaRPr lang="en-NZ"/>
          </a:p>
        </p:txBody>
      </p:sp>
      <p:sp>
        <p:nvSpPr>
          <p:cNvPr id="7" name="Content Placeholder 2">
            <a:extLst>
              <a:ext uri="{FF2B5EF4-FFF2-40B4-BE49-F238E27FC236}">
                <a16:creationId xmlns:a16="http://schemas.microsoft.com/office/drawing/2014/main" id="{46B81A23-23A4-4E68-BA84-12F9ED13689B}"/>
              </a:ext>
            </a:extLst>
          </p:cNvPr>
          <p:cNvSpPr>
            <a:spLocks noGrp="1"/>
          </p:cNvSpPr>
          <p:nvPr>
            <p:ph idx="1"/>
          </p:nvPr>
        </p:nvSpPr>
        <p:spPr>
          <a:xfrm>
            <a:off x="900000" y="1953928"/>
            <a:ext cx="7416000" cy="422303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dirty="0"/>
          </a:p>
        </p:txBody>
      </p:sp>
      <p:sp>
        <p:nvSpPr>
          <p:cNvPr id="9" name="Title 1">
            <a:extLst>
              <a:ext uri="{FF2B5EF4-FFF2-40B4-BE49-F238E27FC236}">
                <a16:creationId xmlns:a16="http://schemas.microsoft.com/office/drawing/2014/main" id="{4C427A84-7B0E-446A-9F95-9204FAD4BE40}"/>
              </a:ext>
            </a:extLst>
          </p:cNvPr>
          <p:cNvSpPr>
            <a:spLocks noGrp="1"/>
          </p:cNvSpPr>
          <p:nvPr>
            <p:ph type="title"/>
          </p:nvPr>
        </p:nvSpPr>
        <p:spPr>
          <a:xfrm>
            <a:off x="900000" y="878081"/>
            <a:ext cx="10515600" cy="950719"/>
          </a:xfrm>
        </p:spPr>
        <p:txBody>
          <a:bodyPr anchor="t" anchorCtr="0"/>
          <a:lstStyle>
            <a:lvl1pPr>
              <a:defRPr sz="3600" baseline="0"/>
            </a:lvl1pPr>
          </a:lstStyle>
          <a:p>
            <a:r>
              <a:rPr lang="en-GB"/>
              <a:t>Click to edit Master title style</a:t>
            </a:r>
            <a:endParaRPr lang="en-NZ" dirty="0"/>
          </a:p>
        </p:txBody>
      </p:sp>
    </p:spTree>
    <p:extLst>
      <p:ext uri="{BB962C8B-B14F-4D97-AF65-F5344CB8AC3E}">
        <p14:creationId xmlns:p14="http://schemas.microsoft.com/office/powerpoint/2010/main" val="140174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rande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0DF2241-ACC7-4417-B99A-74635A268F15}"/>
              </a:ext>
            </a:extLst>
          </p:cNvPr>
          <p:cNvSpPr>
            <a:spLocks noGrp="1"/>
          </p:cNvSpPr>
          <p:nvPr>
            <p:ph idx="1"/>
          </p:nvPr>
        </p:nvSpPr>
        <p:spPr>
          <a:xfrm>
            <a:off x="900000" y="1953929"/>
            <a:ext cx="7416000" cy="3904706"/>
          </a:xfrm>
        </p:spPr>
        <p:txBody>
          <a:bodyPr/>
          <a:lstStyle>
            <a:lvl1pPr>
              <a:lnSpc>
                <a:spcPct val="110000"/>
              </a:lnSpc>
              <a:defRPr/>
            </a:lvl1pPr>
            <a:lvl2pPr>
              <a:lnSpc>
                <a:spcPct val="110000"/>
              </a:lnSpc>
              <a:defRPr/>
            </a:lvl2pPr>
            <a:lvl3pPr>
              <a:lnSpc>
                <a:spcPct val="110000"/>
              </a:lnSpc>
              <a:defRPr/>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Z" dirty="0"/>
          </a:p>
        </p:txBody>
      </p:sp>
      <p:sp>
        <p:nvSpPr>
          <p:cNvPr id="9" name="Title 1">
            <a:extLst>
              <a:ext uri="{FF2B5EF4-FFF2-40B4-BE49-F238E27FC236}">
                <a16:creationId xmlns:a16="http://schemas.microsoft.com/office/drawing/2014/main" id="{4C35AE45-ACCA-45CA-926A-77F5DBCFF1B6}"/>
              </a:ext>
            </a:extLst>
          </p:cNvPr>
          <p:cNvSpPr>
            <a:spLocks noGrp="1"/>
          </p:cNvSpPr>
          <p:nvPr>
            <p:ph type="title"/>
          </p:nvPr>
        </p:nvSpPr>
        <p:spPr>
          <a:xfrm>
            <a:off x="900000" y="878081"/>
            <a:ext cx="10515600" cy="950719"/>
          </a:xfrm>
        </p:spPr>
        <p:txBody>
          <a:bodyPr anchor="t" anchorCtr="0"/>
          <a:lstStyle>
            <a:lvl1pPr>
              <a:defRPr sz="3600" baseline="0"/>
            </a:lvl1pPr>
          </a:lstStyle>
          <a:p>
            <a:r>
              <a:rPr lang="en-GB"/>
              <a:t>Click to edit Master title style</a:t>
            </a:r>
            <a:endParaRPr lang="en-NZ" dirty="0"/>
          </a:p>
        </p:txBody>
      </p:sp>
      <p:pic>
        <p:nvPicPr>
          <p:cNvPr id="5" name="Picture 4">
            <a:extLst>
              <a:ext uri="{FF2B5EF4-FFF2-40B4-BE49-F238E27FC236}">
                <a16:creationId xmlns:a16="http://schemas.microsoft.com/office/drawing/2014/main" id="{DF5D648D-552A-254C-99B8-13C264026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45200"/>
            <a:ext cx="12192000" cy="812800"/>
          </a:xfrm>
          <a:prstGeom prst="rect">
            <a:avLst/>
          </a:prstGeom>
        </p:spPr>
      </p:pic>
    </p:spTree>
    <p:extLst>
      <p:ext uri="{BB962C8B-B14F-4D97-AF65-F5344CB8AC3E}">
        <p14:creationId xmlns:p14="http://schemas.microsoft.com/office/powerpoint/2010/main" val="14645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211FA33-C40E-47B7-869A-EEC1A0A76983}"/>
              </a:ext>
            </a:extLst>
          </p:cNvPr>
          <p:cNvSpPr>
            <a:spLocks noGrp="1"/>
          </p:cNvSpPr>
          <p:nvPr>
            <p:ph type="pic" sz="quarter" idx="10"/>
          </p:nvPr>
        </p:nvSpPr>
        <p:spPr>
          <a:xfrm>
            <a:off x="0" y="0"/>
            <a:ext cx="12192000" cy="6858000"/>
          </a:xfrm>
        </p:spPr>
        <p:txBody>
          <a:bodyPr/>
          <a:lstStyle/>
          <a:p>
            <a:r>
              <a:rPr lang="en-GB" dirty="0"/>
              <a:t>Click icon to add picture</a:t>
            </a:r>
            <a:endParaRPr lang="en-NZ" dirty="0"/>
          </a:p>
        </p:txBody>
      </p:sp>
      <p:sp>
        <p:nvSpPr>
          <p:cNvPr id="10" name="Title 9">
            <a:extLst>
              <a:ext uri="{FF2B5EF4-FFF2-40B4-BE49-F238E27FC236}">
                <a16:creationId xmlns:a16="http://schemas.microsoft.com/office/drawing/2014/main" id="{EEBB62C4-079B-4975-AAFB-CB7DA0B8FC23}"/>
              </a:ext>
            </a:extLst>
          </p:cNvPr>
          <p:cNvSpPr>
            <a:spLocks noGrp="1"/>
          </p:cNvSpPr>
          <p:nvPr>
            <p:ph type="title"/>
          </p:nvPr>
        </p:nvSpPr>
        <p:spPr>
          <a:xfrm>
            <a:off x="0" y="3599999"/>
            <a:ext cx="5400000" cy="1800000"/>
          </a:xfrm>
          <a:solidFill>
            <a:schemeClr val="bg1"/>
          </a:solidFill>
        </p:spPr>
        <p:txBody>
          <a:bodyPr lIns="360000" tIns="180000" rIns="180000" bIns="180000">
            <a:normAutofit/>
          </a:bodyPr>
          <a:lstStyle>
            <a:lvl1pPr>
              <a:defRPr sz="3000" baseline="0">
                <a:solidFill>
                  <a:schemeClr val="accent1"/>
                </a:solidFill>
              </a:defRPr>
            </a:lvl1pPr>
          </a:lstStyle>
          <a:p>
            <a:r>
              <a:rPr lang="en-GB" dirty="0"/>
              <a:t>Click to edit Master title style</a:t>
            </a:r>
            <a:endParaRPr lang="en-NZ" dirty="0"/>
          </a:p>
        </p:txBody>
      </p:sp>
    </p:spTree>
    <p:extLst>
      <p:ext uri="{BB962C8B-B14F-4D97-AF65-F5344CB8AC3E}">
        <p14:creationId xmlns:p14="http://schemas.microsoft.com/office/powerpoint/2010/main" val="93070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CB5D3-7F4A-49D0-8BE3-4E1A67609DD8}"/>
              </a:ext>
            </a:extLst>
          </p:cNvPr>
          <p:cNvSpPr>
            <a:spLocks noGrp="1"/>
          </p:cNvSpPr>
          <p:nvPr>
            <p:ph type="title"/>
          </p:nvPr>
        </p:nvSpPr>
        <p:spPr>
          <a:xfrm>
            <a:off x="900000" y="365125"/>
            <a:ext cx="10515600" cy="1325563"/>
          </a:xfrm>
          <a:prstGeom prst="rect">
            <a:avLst/>
          </a:prstGeom>
        </p:spPr>
        <p:txBody>
          <a:bodyPr vert="horz" lIns="0" tIns="45720" rIns="91440" bIns="45720" rtlCol="0" anchor="ctr">
            <a:noAutofit/>
          </a:bodyPr>
          <a:lstStyle/>
          <a:p>
            <a:r>
              <a:rPr lang="en-GB"/>
              <a:t>Click to edit Master title style</a:t>
            </a:r>
            <a:endParaRPr lang="en-NZ" dirty="0"/>
          </a:p>
        </p:txBody>
      </p:sp>
      <p:sp>
        <p:nvSpPr>
          <p:cNvPr id="3" name="Text Placeholder 2">
            <a:extLst>
              <a:ext uri="{FF2B5EF4-FFF2-40B4-BE49-F238E27FC236}">
                <a16:creationId xmlns:a16="http://schemas.microsoft.com/office/drawing/2014/main" id="{4BD1F753-635F-4ECB-B90D-B5E13473B7EB}"/>
              </a:ext>
            </a:extLst>
          </p:cNvPr>
          <p:cNvSpPr>
            <a:spLocks noGrp="1"/>
          </p:cNvSpPr>
          <p:nvPr>
            <p:ph type="body" idx="1"/>
          </p:nvPr>
        </p:nvSpPr>
        <p:spPr>
          <a:xfrm>
            <a:off x="900000" y="1825625"/>
            <a:ext cx="10515600" cy="4351338"/>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Z" dirty="0"/>
          </a:p>
        </p:txBody>
      </p:sp>
      <p:sp>
        <p:nvSpPr>
          <p:cNvPr id="4" name="Date Placeholder 3">
            <a:extLst>
              <a:ext uri="{FF2B5EF4-FFF2-40B4-BE49-F238E27FC236}">
                <a16:creationId xmlns:a16="http://schemas.microsoft.com/office/drawing/2014/main" id="{D716E486-67A1-4706-B7B6-657C890F62C3}"/>
              </a:ext>
            </a:extLst>
          </p:cNvPr>
          <p:cNvSpPr>
            <a:spLocks noGrp="1"/>
          </p:cNvSpPr>
          <p:nvPr>
            <p:ph type="dt" sz="half" idx="2"/>
          </p:nvPr>
        </p:nvSpPr>
        <p:spPr>
          <a:xfrm>
            <a:off x="900000" y="6356350"/>
            <a:ext cx="2743200" cy="365125"/>
          </a:xfrm>
          <a:prstGeom prst="rect">
            <a:avLst/>
          </a:prstGeom>
        </p:spPr>
        <p:txBody>
          <a:bodyPr vert="horz" lIns="0" tIns="45720" rIns="91440" bIns="45720" rtlCol="0" anchor="ctr"/>
          <a:lstStyle>
            <a:lvl1pPr algn="l">
              <a:defRPr sz="900" baseline="0">
                <a:solidFill>
                  <a:schemeClr val="tx2"/>
                </a:solidFill>
              </a:defRPr>
            </a:lvl1pPr>
          </a:lstStyle>
          <a:p>
            <a:fld id="{E12153F2-FADF-4363-B2D5-26B80714151E}" type="datetime1">
              <a:rPr lang="en-NZ" smtClean="0"/>
              <a:t>4/11/2021</a:t>
            </a:fld>
            <a:endParaRPr lang="en-NZ" dirty="0"/>
          </a:p>
        </p:txBody>
      </p:sp>
      <p:sp>
        <p:nvSpPr>
          <p:cNvPr id="5" name="Footer Placeholder 4">
            <a:extLst>
              <a:ext uri="{FF2B5EF4-FFF2-40B4-BE49-F238E27FC236}">
                <a16:creationId xmlns:a16="http://schemas.microsoft.com/office/drawing/2014/main" id="{9CA89AF1-1C84-4CAF-BB49-3C8853195AF2}"/>
              </a:ext>
            </a:extLst>
          </p:cNvPr>
          <p:cNvSpPr>
            <a:spLocks noGrp="1"/>
          </p:cNvSpPr>
          <p:nvPr>
            <p:ph type="ftr" sz="quarter" idx="3"/>
          </p:nvPr>
        </p:nvSpPr>
        <p:spPr>
          <a:xfrm>
            <a:off x="3958683" y="6356350"/>
            <a:ext cx="4348975" cy="365125"/>
          </a:xfrm>
          <a:prstGeom prst="rect">
            <a:avLst/>
          </a:prstGeom>
        </p:spPr>
        <p:txBody>
          <a:bodyPr vert="horz" lIns="0" tIns="45720" rIns="91440" bIns="45720" rtlCol="0" anchor="ctr"/>
          <a:lstStyle>
            <a:lvl1pPr algn="ctr">
              <a:defRPr sz="900" baseline="0">
                <a:solidFill>
                  <a:schemeClr val="tx2"/>
                </a:solidFill>
              </a:defRPr>
            </a:lvl1pPr>
          </a:lstStyle>
          <a:p>
            <a:r>
              <a:rPr lang="en-NZ"/>
              <a:t>Option to include details in footer</a:t>
            </a:r>
            <a:endParaRPr lang="en-NZ" dirty="0"/>
          </a:p>
        </p:txBody>
      </p:sp>
      <p:sp>
        <p:nvSpPr>
          <p:cNvPr id="6" name="Slide Number Placeholder 5">
            <a:extLst>
              <a:ext uri="{FF2B5EF4-FFF2-40B4-BE49-F238E27FC236}">
                <a16:creationId xmlns:a16="http://schemas.microsoft.com/office/drawing/2014/main" id="{1E813920-3077-470B-B10D-A60EAB1E2464}"/>
              </a:ext>
            </a:extLst>
          </p:cNvPr>
          <p:cNvSpPr>
            <a:spLocks noGrp="1"/>
          </p:cNvSpPr>
          <p:nvPr>
            <p:ph type="sldNum" sz="quarter" idx="4"/>
          </p:nvPr>
        </p:nvSpPr>
        <p:spPr>
          <a:xfrm>
            <a:off x="8676000" y="6356350"/>
            <a:ext cx="2743200" cy="365125"/>
          </a:xfrm>
          <a:prstGeom prst="rect">
            <a:avLst/>
          </a:prstGeom>
        </p:spPr>
        <p:txBody>
          <a:bodyPr vert="horz" lIns="0" tIns="45720" rIns="91440" bIns="45720" rtlCol="0" anchor="ctr"/>
          <a:lstStyle>
            <a:lvl1pPr algn="r">
              <a:defRPr sz="900" baseline="0">
                <a:solidFill>
                  <a:schemeClr val="tx2"/>
                </a:solidFill>
              </a:defRPr>
            </a:lvl1pPr>
          </a:lstStyle>
          <a:p>
            <a:fld id="{867A30AC-EEC2-45DD-BBF1-71D2CA05A494}" type="slidenum">
              <a:rPr lang="en-NZ" smtClean="0"/>
              <a:pPr/>
              <a:t>‹#›</a:t>
            </a:fld>
            <a:endParaRPr lang="en-NZ" dirty="0"/>
          </a:p>
        </p:txBody>
      </p:sp>
    </p:spTree>
    <p:extLst>
      <p:ext uri="{BB962C8B-B14F-4D97-AF65-F5344CB8AC3E}">
        <p14:creationId xmlns:p14="http://schemas.microsoft.com/office/powerpoint/2010/main" val="31691352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65" r:id="rId4"/>
    <p:sldLayoutId id="2147483650" r:id="rId5"/>
    <p:sldLayoutId id="2147483663" r:id="rId6"/>
    <p:sldLayoutId id="2147483662" r:id="rId7"/>
    <p:sldLayoutId id="2147483661" r:id="rId8"/>
    <p:sldLayoutId id="2147483654" r:id="rId9"/>
  </p:sldLayoutIdLst>
  <p:hf hdr="0"/>
  <p:txStyles>
    <p:titleStyle>
      <a:lvl1pPr algn="l" defTabSz="914400" rtl="0" eaLnBrk="1" latinLnBrk="0" hangingPunct="1">
        <a:lnSpc>
          <a:spcPct val="90000"/>
        </a:lnSpc>
        <a:spcBef>
          <a:spcPct val="0"/>
        </a:spcBef>
        <a:buNone/>
        <a:defRPr sz="5000" b="1" i="0" kern="1200" baseline="0">
          <a:solidFill>
            <a:schemeClr val="tx2"/>
          </a:solidFill>
          <a:latin typeface="Arial" panose="020B0604020202020204" pitchFamily="34" charset="0"/>
          <a:ea typeface="+mj-ea"/>
          <a:cs typeface="+mj-cs"/>
        </a:defRPr>
      </a:lvl1pPr>
    </p:titleStyle>
    <p:bodyStyle>
      <a:lvl1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tx2"/>
          </a:solidFill>
          <a:latin typeface="+mj-lt"/>
          <a:ea typeface="+mn-ea"/>
          <a:cs typeface="+mn-cs"/>
        </a:defRPr>
      </a:lvl1pPr>
      <a:lvl2pPr marL="0" indent="0" algn="l" defTabSz="914400" rtl="0" eaLnBrk="1" latinLnBrk="0" hangingPunct="1">
        <a:lnSpc>
          <a:spcPct val="110000"/>
        </a:lnSpc>
        <a:spcBef>
          <a:spcPts val="0"/>
        </a:spcBef>
        <a:spcAft>
          <a:spcPts val="1000"/>
        </a:spcAft>
        <a:buFont typeface="Arial" panose="020B0604020202020204" pitchFamily="34" charset="0"/>
        <a:buNone/>
        <a:defRPr sz="3200" b="1" i="0" kern="1200" baseline="0">
          <a:solidFill>
            <a:schemeClr val="accent1"/>
          </a:solidFill>
          <a:latin typeface="+mj-lt"/>
          <a:ea typeface="+mn-ea"/>
          <a:cs typeface="+mn-cs"/>
        </a:defRPr>
      </a:lvl2pPr>
      <a:lvl3pPr marL="0" indent="0" algn="l" defTabSz="914400" rtl="0" eaLnBrk="1" latinLnBrk="0" hangingPunct="1">
        <a:lnSpc>
          <a:spcPct val="110000"/>
        </a:lnSpc>
        <a:spcBef>
          <a:spcPts val="0"/>
        </a:spcBef>
        <a:spcAft>
          <a:spcPts val="1000"/>
        </a:spcAft>
        <a:buFont typeface="Arial" panose="020B0604020202020204" pitchFamily="34" charset="0"/>
        <a:buNone/>
        <a:defRPr sz="1800" kern="1200" baseline="0">
          <a:solidFill>
            <a:schemeClr val="tx2"/>
          </a:solidFill>
          <a:latin typeface="+mn-lt"/>
          <a:ea typeface="+mn-ea"/>
          <a:cs typeface="+mn-cs"/>
        </a:defRPr>
      </a:lvl3pPr>
      <a:lvl4pPr marL="285750" indent="-285750" algn="l" defTabSz="914400" rtl="0" eaLnBrk="1" latinLnBrk="0" hangingPunct="1">
        <a:lnSpc>
          <a:spcPct val="110000"/>
        </a:lnSpc>
        <a:spcBef>
          <a:spcPts val="0"/>
        </a:spcBef>
        <a:spcAft>
          <a:spcPts val="1000"/>
        </a:spcAft>
        <a:buClr>
          <a:schemeClr val="tx2"/>
        </a:buClr>
        <a:buSzPct val="50000"/>
        <a:buFont typeface="Wingdings 2" panose="05020102010507070707" pitchFamily="18" charset="2"/>
        <a:buChar char=""/>
        <a:defRPr sz="1800" kern="1200" baseline="0">
          <a:solidFill>
            <a:schemeClr val="tx2"/>
          </a:solidFill>
          <a:latin typeface="+mn-lt"/>
          <a:ea typeface="+mn-ea"/>
          <a:cs typeface="+mn-cs"/>
        </a:defRPr>
      </a:lvl4pPr>
      <a:lvl5pPr marL="285750" indent="-285750" algn="l" defTabSz="914400" rtl="0" eaLnBrk="1" latinLnBrk="0" hangingPunct="1">
        <a:lnSpc>
          <a:spcPct val="110000"/>
        </a:lnSpc>
        <a:spcBef>
          <a:spcPts val="0"/>
        </a:spcBef>
        <a:spcAft>
          <a:spcPts val="1000"/>
        </a:spcAft>
        <a:buClr>
          <a:schemeClr val="accent1"/>
        </a:buClr>
        <a:buSzPct val="50000"/>
        <a:buFont typeface="Wingdings 2" panose="05020102010507070707" pitchFamily="18" charset="2"/>
        <a:buChar char=""/>
        <a:defRPr sz="1800" kern="1200" baseline="0">
          <a:solidFill>
            <a:schemeClr val="tx2"/>
          </a:solidFill>
          <a:latin typeface="+mn-lt"/>
          <a:ea typeface="+mn-ea"/>
          <a:cs typeface="+mn-cs"/>
        </a:defRPr>
      </a:lvl5pPr>
      <a:lvl6pPr marL="0" indent="0" algn="l" defTabSz="914400" rtl="0" eaLnBrk="1" latinLnBrk="0" hangingPunct="1">
        <a:lnSpc>
          <a:spcPct val="90000"/>
        </a:lnSpc>
        <a:spcBef>
          <a:spcPts val="0"/>
        </a:spcBef>
        <a:spcAft>
          <a:spcPts val="700"/>
        </a:spcAft>
        <a:buFont typeface="Arial" panose="020B0604020202020204" pitchFamily="34" charset="0"/>
        <a:buNone/>
        <a:defRPr sz="1400" kern="1200" baseline="0">
          <a:solidFill>
            <a:schemeClr val="tx2"/>
          </a:solidFill>
          <a:latin typeface="+mn-lt"/>
          <a:ea typeface="+mn-ea"/>
          <a:cs typeface="+mn-cs"/>
        </a:defRPr>
      </a:lvl6pPr>
      <a:lvl7pPr marL="0" indent="0" algn="l" defTabSz="914400" rtl="0" eaLnBrk="1" latinLnBrk="0" hangingPunct="1">
        <a:lnSpc>
          <a:spcPct val="90000"/>
        </a:lnSpc>
        <a:spcBef>
          <a:spcPts val="0"/>
        </a:spcBef>
        <a:spcAft>
          <a:spcPts val="800"/>
        </a:spcAft>
        <a:buFont typeface="Arial" panose="020B0604020202020204" pitchFamily="34" charset="0"/>
        <a:buNone/>
        <a:defRPr sz="1000" kern="1200" cap="all" spc="400" baseline="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ealth.govt.nz/our-work/regulation-health-and-disability-system/end-life-choice-act-implementationhttps:/www.health.govt.nz/our-work/regulation-health-and-disability-system/end-life-choice-act-implementation/end-life-choice-act-implementation-resources" TargetMode="External"/><Relationship Id="rId2" Type="http://schemas.openxmlformats.org/officeDocument/2006/relationships/hyperlink" Target="https://learnonline.health.nz/course/view.php?id=444"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738231" y="710307"/>
            <a:ext cx="10243534" cy="5095582"/>
          </a:xfrm>
        </p:spPr>
        <p:txBody>
          <a:bodyPr>
            <a:normAutofit lnSpcReduction="10000"/>
          </a:bodyPr>
          <a:lstStyle/>
          <a:p>
            <a:r>
              <a:rPr lang="en-NZ" sz="2400" dirty="0">
                <a:solidFill>
                  <a:schemeClr val="bg1"/>
                </a:solidFill>
                <a:latin typeface="Segoe UI" panose="020B0502040204020203" pitchFamily="34" charset="0"/>
                <a:cs typeface="Segoe UI" panose="020B0502040204020203" pitchFamily="34" charset="0"/>
              </a:rPr>
              <a:t>Information for presenter/employer</a:t>
            </a:r>
          </a:p>
          <a:p>
            <a:pPr algn="l"/>
            <a:r>
              <a:rPr lang="en-US" sz="1400" b="0" i="0" dirty="0">
                <a:solidFill>
                  <a:schemeClr val="bg1"/>
                </a:solidFill>
                <a:effectLst/>
                <a:latin typeface="Segoe UI" panose="020B0502040204020203" pitchFamily="34" charset="0"/>
                <a:cs typeface="Segoe UI" panose="020B0502040204020203" pitchFamily="34" charset="0"/>
              </a:rPr>
              <a:t>This presentation has been created to support managers or team leaders to teach non-clinical and/or non-regulated workforce about assisted dying. This may include receptionists, cleaners, support workers, </a:t>
            </a:r>
            <a:r>
              <a:rPr lang="en-US" sz="1400" b="0" i="0" dirty="0" err="1">
                <a:solidFill>
                  <a:schemeClr val="bg1"/>
                </a:solidFill>
                <a:effectLst/>
                <a:latin typeface="Segoe UI" panose="020B0502040204020203" pitchFamily="34" charset="0"/>
                <a:cs typeface="Segoe UI" panose="020B0502040204020203" pitchFamily="34" charset="0"/>
              </a:rPr>
              <a:t>carers</a:t>
            </a:r>
            <a:r>
              <a:rPr lang="en-US" sz="1400" b="0" i="0" dirty="0">
                <a:solidFill>
                  <a:schemeClr val="bg1"/>
                </a:solidFill>
                <a:effectLst/>
                <a:latin typeface="Segoe UI" panose="020B0502040204020203" pitchFamily="34" charset="0"/>
                <a:cs typeface="Segoe UI" panose="020B0502040204020203" pitchFamily="34" charset="0"/>
              </a:rPr>
              <a:t> or health care assistants.</a:t>
            </a:r>
          </a:p>
          <a:p>
            <a:pPr algn="l"/>
            <a:r>
              <a:rPr lang="en-US" sz="1400" b="0" i="0" dirty="0">
                <a:solidFill>
                  <a:schemeClr val="bg1"/>
                </a:solidFill>
                <a:effectLst/>
                <a:latin typeface="Segoe UI" panose="020B0502040204020203" pitchFamily="34" charset="0"/>
                <a:cs typeface="Segoe UI" panose="020B0502040204020203" pitchFamily="34" charset="0"/>
              </a:rPr>
              <a:t>The presentation will take around 20 minutes to deliver. It is strongly recommended that the person delivering the presentation completes the </a:t>
            </a:r>
            <a:r>
              <a:rPr lang="en-US" sz="1400" b="0" i="0" u="none" strike="noStrike" dirty="0">
                <a:solidFill>
                  <a:schemeClr val="bg1"/>
                </a:solidFill>
                <a:effectLst/>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End of Life Choice Act 2019: Overview e-learning module</a:t>
            </a:r>
            <a:r>
              <a:rPr lang="en-US" sz="1400" b="0" i="0" dirty="0">
                <a:solidFill>
                  <a:schemeClr val="bg1"/>
                </a:solidFill>
                <a:effectLst/>
                <a:latin typeface="Segoe UI" panose="020B0502040204020203" pitchFamily="34" charset="0"/>
                <a:cs typeface="Segoe UI" panose="020B0502040204020203" pitchFamily="34" charset="0"/>
              </a:rPr>
              <a:t> as preparation. All regulated health staff are encouraged to complete this module.</a:t>
            </a:r>
          </a:p>
          <a:p>
            <a:pPr algn="l"/>
            <a:r>
              <a:rPr lang="en-US" sz="1400" b="0" i="0" dirty="0">
                <a:solidFill>
                  <a:schemeClr val="bg1"/>
                </a:solidFill>
                <a:effectLst/>
                <a:latin typeface="Segoe UI" panose="020B0502040204020203" pitchFamily="34" charset="0"/>
                <a:cs typeface="Segoe UI" panose="020B0502040204020203" pitchFamily="34" charset="0"/>
              </a:rPr>
              <a:t>A few considerations for using this presentation:</a:t>
            </a:r>
          </a:p>
          <a:p>
            <a:pPr marL="285750" indent="-285750" algn="l">
              <a:buFont typeface="Arial" panose="020B0604020202020204" pitchFamily="34" charset="0"/>
              <a:buChar char="•"/>
            </a:pPr>
            <a:r>
              <a:rPr lang="en-US" sz="1400" b="0" i="0" dirty="0">
                <a:solidFill>
                  <a:schemeClr val="bg1"/>
                </a:solidFill>
                <a:effectLst/>
                <a:latin typeface="Segoe UI" panose="020B0502040204020203" pitchFamily="34" charset="0"/>
                <a:cs typeface="Segoe UI" panose="020B0502040204020203" pitchFamily="34" charset="0"/>
              </a:rPr>
              <a:t>What is the best time and setting to deliver this presentation, such as when patients/clients/residents and their families are not around?</a:t>
            </a:r>
          </a:p>
          <a:p>
            <a:pPr marL="285750" indent="-285750" algn="l">
              <a:buFont typeface="Arial" panose="020B0604020202020204" pitchFamily="34" charset="0"/>
              <a:buChar char="•"/>
            </a:pPr>
            <a:r>
              <a:rPr lang="en-US" sz="1400" b="0" i="0" dirty="0">
                <a:solidFill>
                  <a:schemeClr val="bg1"/>
                </a:solidFill>
                <a:effectLst/>
                <a:latin typeface="Segoe UI" panose="020B0502040204020203" pitchFamily="34" charset="0"/>
                <a:cs typeface="Segoe UI" panose="020B0502040204020203" pitchFamily="34" charset="0"/>
              </a:rPr>
              <a:t>How can you help facilitate an open and safe space for learners to share questions or concerns? For example, some staff may prefer to talk one on one rather than in a group setting.</a:t>
            </a:r>
          </a:p>
          <a:p>
            <a:pPr marL="285750" indent="-285750" algn="l">
              <a:buFont typeface="Arial" panose="020B0604020202020204" pitchFamily="34" charset="0"/>
              <a:buChar char="•"/>
            </a:pPr>
            <a:r>
              <a:rPr lang="en-US" sz="1400" b="0" i="0" dirty="0">
                <a:solidFill>
                  <a:schemeClr val="bg1"/>
                </a:solidFill>
                <a:effectLst/>
                <a:latin typeface="Segoe UI" panose="020B0502040204020203" pitchFamily="34" charset="0"/>
                <a:cs typeface="Segoe UI" panose="020B0502040204020203" pitchFamily="34" charset="0"/>
              </a:rPr>
              <a:t>What preparations or planning has your </a:t>
            </a:r>
            <a:r>
              <a:rPr lang="en-US" sz="1400" b="0" i="0" dirty="0" err="1">
                <a:solidFill>
                  <a:schemeClr val="bg1"/>
                </a:solidFill>
                <a:effectLst/>
                <a:latin typeface="Segoe UI" panose="020B0502040204020203" pitchFamily="34" charset="0"/>
                <a:cs typeface="Segoe UI" panose="020B0502040204020203" pitchFamily="34" charset="0"/>
              </a:rPr>
              <a:t>organisation</a:t>
            </a:r>
            <a:r>
              <a:rPr lang="en-US" sz="1400" b="0" i="0" dirty="0">
                <a:solidFill>
                  <a:schemeClr val="bg1"/>
                </a:solidFill>
                <a:effectLst/>
                <a:latin typeface="Segoe UI" panose="020B0502040204020203" pitchFamily="34" charset="0"/>
                <a:cs typeface="Segoe UI" panose="020B0502040204020203" pitchFamily="34" charset="0"/>
              </a:rPr>
              <a:t> done for assisted dying, and how can this be incorporated into the presentation?</a:t>
            </a:r>
          </a:p>
          <a:p>
            <a:pPr marL="285750" indent="-285750" algn="l">
              <a:buFont typeface="Arial" panose="020B0604020202020204" pitchFamily="34" charset="0"/>
              <a:buChar char="•"/>
            </a:pPr>
            <a:r>
              <a:rPr lang="en-US" sz="1400" b="0" i="0" dirty="0">
                <a:solidFill>
                  <a:schemeClr val="bg1"/>
                </a:solidFill>
                <a:effectLst/>
                <a:latin typeface="Segoe UI" panose="020B0502040204020203" pitchFamily="34" charset="0"/>
                <a:cs typeface="Segoe UI" panose="020B0502040204020203" pitchFamily="34" charset="0"/>
              </a:rPr>
              <a:t>What is the most appropriate response for your staff if someone raises assisted dying with them? For example, it might be appropriate for a support worker to help find more information or make a doctor’s appointment for the person, or for a health care assistant to notify a registered health practitioner within your team.</a:t>
            </a:r>
          </a:p>
          <a:p>
            <a:pPr algn="l"/>
            <a:r>
              <a:rPr lang="en-US" sz="1400" b="0" i="0" dirty="0">
                <a:solidFill>
                  <a:schemeClr val="bg1"/>
                </a:solidFill>
                <a:effectLst/>
                <a:latin typeface="Segoe UI" panose="020B0502040204020203" pitchFamily="34" charset="0"/>
                <a:cs typeface="Segoe UI" panose="020B0502040204020203" pitchFamily="34" charset="0"/>
              </a:rPr>
              <a:t>Further information to help answer questions or provide additional information can be found on the </a:t>
            </a:r>
            <a:r>
              <a:rPr lang="en-US" sz="1400" b="0" i="0" u="none" strike="noStrike" dirty="0">
                <a:solidFill>
                  <a:schemeClr val="bg1"/>
                </a:solidFill>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Ministry’s website</a:t>
            </a:r>
            <a:r>
              <a:rPr lang="en-US" sz="1400" b="0" i="0" dirty="0">
                <a:solidFill>
                  <a:schemeClr val="bg1"/>
                </a:solidFill>
                <a:effectLst/>
                <a:latin typeface="Segoe UI" panose="020B0502040204020203" pitchFamily="34" charset="0"/>
                <a:cs typeface="Segoe UI" panose="020B0502040204020203" pitchFamily="34" charset="0"/>
              </a:rPr>
              <a:t>.</a:t>
            </a:r>
          </a:p>
          <a:p>
            <a:endParaRPr lang="en-NZ" b="0" dirty="0">
              <a:solidFill>
                <a:schemeClr val="bg1"/>
              </a:solidFill>
              <a:latin typeface="Segoe UI" panose="020B0502040204020203" pitchFamily="34" charset="0"/>
              <a:cs typeface="Segoe UI" panose="020B0502040204020203" pitchFamily="34" charset="0"/>
            </a:endParaRPr>
          </a:p>
          <a:p>
            <a:endParaRPr lang="en-NZ" sz="1800" b="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712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738231" y="710308"/>
            <a:ext cx="10243534" cy="3693460"/>
          </a:xfrm>
        </p:spPr>
        <p:txBody>
          <a:bodyPr>
            <a:noAutofit/>
          </a:bodyPr>
          <a:lstStyle/>
          <a:p>
            <a:pPr lvl="1"/>
            <a:r>
              <a:rPr lang="en-NZ" sz="2400" dirty="0">
                <a:solidFill>
                  <a:schemeClr val="bg1"/>
                </a:solidFill>
                <a:latin typeface="Segoe UI" panose="020B0502040204020203" pitchFamily="34" charset="0"/>
                <a:cs typeface="Segoe UI" panose="020B0502040204020203" pitchFamily="34" charset="0"/>
              </a:rPr>
              <a:t>How is a person kept safe when choosing assisted dying?</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A person must understand all of their options for end of life care, such as palliative care. </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A person must demonstrate they are able to make an informed choice about assisted dying. </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A person must not be pressured into choosing assisted dying by someone else.</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A person can change their mind at any time and must be aware of this option.</a:t>
            </a:r>
          </a:p>
        </p:txBody>
      </p:sp>
    </p:spTree>
    <p:extLst>
      <p:ext uri="{BB962C8B-B14F-4D97-AF65-F5344CB8AC3E}">
        <p14:creationId xmlns:p14="http://schemas.microsoft.com/office/powerpoint/2010/main" val="98011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719181" y="405508"/>
            <a:ext cx="10243534" cy="3693460"/>
          </a:xfrm>
        </p:spPr>
        <p:txBody>
          <a:bodyPr>
            <a:noAutofit/>
          </a:bodyPr>
          <a:lstStyle/>
          <a:p>
            <a:pPr lvl="1"/>
            <a:r>
              <a:rPr lang="en-NZ" sz="2400" dirty="0">
                <a:solidFill>
                  <a:schemeClr val="bg1"/>
                </a:solidFill>
                <a:latin typeface="Segoe UI" panose="020B0502040204020203" pitchFamily="34" charset="0"/>
                <a:cs typeface="Segoe UI" panose="020B0502040204020203" pitchFamily="34" charset="0"/>
              </a:rPr>
              <a:t>How might I be involved in assisted dying services?</a:t>
            </a:r>
          </a:p>
          <a:p>
            <a:pPr lvl="1"/>
            <a:r>
              <a:rPr lang="en-NZ" sz="2400" b="0" dirty="0">
                <a:solidFill>
                  <a:schemeClr val="bg1"/>
                </a:solidFill>
                <a:latin typeface="Segoe UI" panose="020B0502040204020203" pitchFamily="34" charset="0"/>
                <a:cs typeface="Segoe UI" panose="020B0502040204020203" pitchFamily="34" charset="0"/>
              </a:rPr>
              <a:t>If a person you care for or support chooses assisted dying, there may be some other ways you are involved depending on your role and organisation.</a:t>
            </a:r>
          </a:p>
          <a:p>
            <a:pPr marL="342900" lvl="1" indent="-34290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Being present at appointments related to assisted dying. </a:t>
            </a:r>
          </a:p>
          <a:p>
            <a:pPr marL="342900" lvl="1" indent="-34290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Helping a person or </a:t>
            </a:r>
            <a:r>
              <a:rPr lang="en-NZ" sz="2400" b="0" dirty="0" err="1">
                <a:solidFill>
                  <a:schemeClr val="bg1"/>
                </a:solidFill>
                <a:latin typeface="Segoe UI" panose="020B0502040204020203" pitchFamily="34" charset="0"/>
                <a:cs typeface="Segoe UI" panose="020B0502040204020203" pitchFamily="34" charset="0"/>
              </a:rPr>
              <a:t>whānau</a:t>
            </a:r>
            <a:r>
              <a:rPr lang="en-NZ" sz="2400" b="0" dirty="0">
                <a:solidFill>
                  <a:schemeClr val="bg1"/>
                </a:solidFill>
                <a:latin typeface="Segoe UI" panose="020B0502040204020203" pitchFamily="34" charset="0"/>
                <a:cs typeface="Segoe UI" panose="020B0502040204020203" pitchFamily="34" charset="0"/>
              </a:rPr>
              <a:t> make practical arrangements for an assisted death, such as where it may take place.</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Being present and providing comfort care to the person and supporting their </a:t>
            </a:r>
            <a:r>
              <a:rPr lang="en-NZ" sz="2400" b="0" dirty="0" err="1">
                <a:solidFill>
                  <a:schemeClr val="bg1"/>
                </a:solidFill>
                <a:latin typeface="Segoe UI" panose="020B0502040204020203" pitchFamily="34" charset="0"/>
                <a:cs typeface="Segoe UI" panose="020B0502040204020203" pitchFamily="34" charset="0"/>
              </a:rPr>
              <a:t>whānau</a:t>
            </a:r>
            <a:r>
              <a:rPr lang="en-NZ" sz="2400" b="0" dirty="0">
                <a:solidFill>
                  <a:schemeClr val="bg1"/>
                </a:solidFill>
                <a:latin typeface="Segoe UI" panose="020B0502040204020203" pitchFamily="34" charset="0"/>
                <a:cs typeface="Segoe UI" panose="020B0502040204020203" pitchFamily="34" charset="0"/>
              </a:rPr>
              <a:t> at the time of the assisted death.</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Providing post-death care or support to a person and their </a:t>
            </a:r>
            <a:r>
              <a:rPr lang="en-NZ" sz="2400" b="0" dirty="0" err="1">
                <a:solidFill>
                  <a:schemeClr val="bg1"/>
                </a:solidFill>
                <a:latin typeface="Segoe UI" panose="020B0502040204020203" pitchFamily="34" charset="0"/>
                <a:cs typeface="Segoe UI" panose="020B0502040204020203" pitchFamily="34" charset="0"/>
              </a:rPr>
              <a:t>whānau</a:t>
            </a:r>
            <a:r>
              <a:rPr lang="en-NZ" sz="2400" b="0" dirty="0">
                <a:solidFill>
                  <a:schemeClr val="bg1"/>
                </a:solidFill>
                <a:latin typeface="Segoe UI" panose="020B0502040204020203" pitchFamily="34" charset="0"/>
                <a:cs typeface="Segoe UI" panose="020B0502040204020203" pitchFamily="34" charset="0"/>
              </a:rPr>
              <a:t> following an assisted death. </a:t>
            </a:r>
          </a:p>
        </p:txBody>
      </p:sp>
    </p:spTree>
    <p:extLst>
      <p:ext uri="{BB962C8B-B14F-4D97-AF65-F5344CB8AC3E}">
        <p14:creationId xmlns:p14="http://schemas.microsoft.com/office/powerpoint/2010/main" val="394111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562062" y="383136"/>
            <a:ext cx="10243534" cy="5220709"/>
          </a:xfrm>
        </p:spPr>
        <p:txBody>
          <a:bodyPr>
            <a:noAutofit/>
          </a:bodyPr>
          <a:lstStyle/>
          <a:p>
            <a:pPr lvl="1"/>
            <a:r>
              <a:rPr lang="en-NZ" sz="2400" dirty="0">
                <a:solidFill>
                  <a:schemeClr val="bg1"/>
                </a:solidFill>
                <a:latin typeface="Segoe UI" panose="020B0502040204020203" pitchFamily="34" charset="0"/>
                <a:cs typeface="Segoe UI" panose="020B0502040204020203" pitchFamily="34" charset="0"/>
              </a:rPr>
              <a:t>Do I have to be involved in assisted dying services ?</a:t>
            </a:r>
          </a:p>
          <a:p>
            <a:pPr marL="342900" lvl="1" indent="-34290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You do not have to be involved in assisted dying services if you do not agree due to your personal beliefs (conscientious objection). </a:t>
            </a:r>
          </a:p>
          <a:p>
            <a:pPr marL="342900" lvl="1" indent="-34290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It is important that you act respectfully and professionally if someone you care for or support asks your about or chooses assisted dying. </a:t>
            </a:r>
          </a:p>
          <a:p>
            <a:pPr marL="342900" lvl="1" indent="-34290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You must not stop someone you care for or support from getting access to assisted dying services or any other health care. </a:t>
            </a:r>
          </a:p>
          <a:p>
            <a:pPr marL="342900" lvl="1" indent="-34290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It is helpful to tell your manager if you do not agree with assisted dying due to personal beliefs. Your manager will work out how to manage assisted dying requests and support within the organisation and respect staff’s wishes not to be involved. </a:t>
            </a:r>
          </a:p>
        </p:txBody>
      </p:sp>
    </p:spTree>
    <p:extLst>
      <p:ext uri="{BB962C8B-B14F-4D97-AF65-F5344CB8AC3E}">
        <p14:creationId xmlns:p14="http://schemas.microsoft.com/office/powerpoint/2010/main" val="369666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629174" y="685141"/>
            <a:ext cx="10243534" cy="3693460"/>
          </a:xfrm>
        </p:spPr>
        <p:txBody>
          <a:bodyPr>
            <a:normAutofit fontScale="70000" lnSpcReduction="20000"/>
          </a:bodyPr>
          <a:lstStyle/>
          <a:p>
            <a:pPr lvl="1"/>
            <a:r>
              <a:rPr lang="en-NZ" sz="3600" dirty="0">
                <a:solidFill>
                  <a:schemeClr val="bg1"/>
                </a:solidFill>
                <a:latin typeface="Segoe UI" panose="020B0502040204020203" pitchFamily="34" charset="0"/>
                <a:cs typeface="Segoe UI" panose="020B0502040204020203" pitchFamily="34" charset="0"/>
              </a:rPr>
              <a:t>Key points to remember</a:t>
            </a:r>
          </a:p>
          <a:p>
            <a:pPr marL="571500" lvl="1" indent="-571500">
              <a:buFont typeface="Arial" panose="020B0604020202020204" pitchFamily="34" charset="0"/>
              <a:buChar char="•"/>
            </a:pPr>
            <a:r>
              <a:rPr lang="en-NZ" sz="3600" b="0" dirty="0">
                <a:solidFill>
                  <a:schemeClr val="bg1"/>
                </a:solidFill>
                <a:latin typeface="Segoe UI" panose="020B0502040204020203" pitchFamily="34" charset="0"/>
                <a:cs typeface="Segoe UI" panose="020B0502040204020203" pitchFamily="34" charset="0"/>
              </a:rPr>
              <a:t>Assisted dying will be legal from 7 November 2021. Only people with a terminal illness who meet strict criteria will be able to get help to end their lives.</a:t>
            </a:r>
          </a:p>
          <a:p>
            <a:pPr marL="571500" lvl="1" indent="-571500">
              <a:buFont typeface="Arial" panose="020B0604020202020204" pitchFamily="34" charset="0"/>
              <a:buChar char="•"/>
            </a:pPr>
            <a:r>
              <a:rPr lang="en-NZ" sz="3600" b="0" dirty="0">
                <a:solidFill>
                  <a:schemeClr val="bg1"/>
                </a:solidFill>
                <a:latin typeface="Segoe UI" panose="020B0502040204020203" pitchFamily="34" charset="0"/>
                <a:cs typeface="Segoe UI" panose="020B0502040204020203" pitchFamily="34" charset="0"/>
              </a:rPr>
              <a:t>A person you care for or support may ask you about assisted dying. You must not raise assisted dying with someone. </a:t>
            </a:r>
          </a:p>
          <a:p>
            <a:pPr marL="571500" lvl="1" indent="-571500">
              <a:buFont typeface="Arial" panose="020B0604020202020204" pitchFamily="34" charset="0"/>
              <a:buChar char="•"/>
            </a:pPr>
            <a:r>
              <a:rPr lang="en-NZ" sz="3600" b="0" dirty="0">
                <a:solidFill>
                  <a:schemeClr val="bg1"/>
                </a:solidFill>
                <a:latin typeface="Segoe UI" panose="020B0502040204020203" pitchFamily="34" charset="0"/>
                <a:cs typeface="Segoe UI" panose="020B0502040204020203" pitchFamily="34" charset="0"/>
              </a:rPr>
              <a:t>You do not have to be involved in assisted dying services, but you should respond respectfully and professionally, whatever your beliefs.</a:t>
            </a:r>
          </a:p>
          <a:p>
            <a:pPr lvl="1"/>
            <a:endParaRPr lang="en-NZ" sz="3600" b="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3960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595618" y="458639"/>
            <a:ext cx="10243534" cy="5212320"/>
          </a:xfrm>
        </p:spPr>
        <p:txBody>
          <a:bodyPr>
            <a:normAutofit fontScale="92500" lnSpcReduction="10000"/>
          </a:bodyPr>
          <a:lstStyle/>
          <a:p>
            <a:pPr lvl="1"/>
            <a:r>
              <a:rPr lang="en-NZ" sz="2600" dirty="0">
                <a:solidFill>
                  <a:schemeClr val="bg1"/>
                </a:solidFill>
                <a:latin typeface="Segoe UI" panose="020B0502040204020203" pitchFamily="34" charset="0"/>
                <a:cs typeface="Segoe UI" panose="020B0502040204020203" pitchFamily="34" charset="0"/>
              </a:rPr>
              <a:t>What happens next?</a:t>
            </a:r>
          </a:p>
          <a:p>
            <a:pPr marL="457200" lvl="1" indent="-457200">
              <a:buFont typeface="Arial" panose="020B0604020202020204" pitchFamily="34" charset="0"/>
              <a:buChar char="•"/>
            </a:pPr>
            <a:r>
              <a:rPr lang="en-NZ" sz="2600" b="0" dirty="0">
                <a:solidFill>
                  <a:schemeClr val="bg1"/>
                </a:solidFill>
                <a:latin typeface="Segoe UI" panose="020B0502040204020203" pitchFamily="34" charset="0"/>
                <a:cs typeface="Segoe UI" panose="020B0502040204020203" pitchFamily="34" charset="0"/>
              </a:rPr>
              <a:t>You might want to talk to your colleagues or manager about assisted dying. These conversations can be helpful to help you feel prepared for if a person you care for or support asks about assisted dying or chooses to have an assisted death. </a:t>
            </a:r>
          </a:p>
          <a:p>
            <a:pPr marL="457200" lvl="1" indent="-457200">
              <a:buFont typeface="Arial" panose="020B0604020202020204" pitchFamily="34" charset="0"/>
              <a:buChar char="•"/>
            </a:pPr>
            <a:r>
              <a:rPr lang="en-NZ" sz="2600" b="0" dirty="0">
                <a:solidFill>
                  <a:schemeClr val="bg1"/>
                </a:solidFill>
                <a:latin typeface="Segoe UI" panose="020B0502040204020203" pitchFamily="34" charset="0"/>
                <a:cs typeface="Segoe UI" panose="020B0502040204020203" pitchFamily="34" charset="0"/>
              </a:rPr>
              <a:t>Assisted dying can be a sensitive topic and talking about it may be difficult for some people. If you want to talk to someone about how you are feeling, you can call or text 1737 to speak to a trained counsellor at any time. </a:t>
            </a:r>
          </a:p>
          <a:p>
            <a:pPr marL="457200" lvl="1" indent="-457200">
              <a:buFont typeface="Arial" panose="020B0604020202020204" pitchFamily="34" charset="0"/>
              <a:buChar char="•"/>
            </a:pPr>
            <a:r>
              <a:rPr lang="en-NZ" sz="2600" b="0" dirty="0">
                <a:solidFill>
                  <a:schemeClr val="bg1"/>
                </a:solidFill>
                <a:latin typeface="Segoe UI" panose="020B0502040204020203" pitchFamily="34" charset="0"/>
                <a:cs typeface="Segoe UI" panose="020B0502040204020203" pitchFamily="34" charset="0"/>
              </a:rPr>
              <a:t>If you are unsure about what assisted dying means for you and your role, or you ever feel uncomfortable with something someone asks you, you should talk to your manager. </a:t>
            </a:r>
          </a:p>
          <a:p>
            <a:pPr lvl="1"/>
            <a:endParaRPr lang="en-NZ" sz="1600" b="0" dirty="0">
              <a:solidFill>
                <a:schemeClr val="bg1"/>
              </a:solidFill>
              <a:latin typeface="Segoe UI" panose="020B0502040204020203" pitchFamily="34" charset="0"/>
              <a:cs typeface="Segoe UI" panose="020B0502040204020203" pitchFamily="34" charset="0"/>
            </a:endParaRPr>
          </a:p>
          <a:p>
            <a:pPr lvl="1"/>
            <a:endParaRPr lang="en-NZ" sz="1600" b="0" dirty="0">
              <a:solidFill>
                <a:schemeClr val="bg1"/>
              </a:solidFill>
              <a:latin typeface="Segoe UI" panose="020B0502040204020203" pitchFamily="34" charset="0"/>
              <a:cs typeface="Segoe UI" panose="020B0502040204020203" pitchFamily="34" charset="0"/>
            </a:endParaRPr>
          </a:p>
          <a:p>
            <a:pPr lvl="1"/>
            <a:endParaRPr lang="en-NZ" sz="1600" b="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02807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738231" y="710308"/>
            <a:ext cx="10243534" cy="3693460"/>
          </a:xfrm>
        </p:spPr>
        <p:txBody>
          <a:bodyPr>
            <a:normAutofit/>
          </a:bodyPr>
          <a:lstStyle/>
          <a:p>
            <a:pPr lvl="1"/>
            <a:r>
              <a:rPr lang="en-NZ" sz="3600" dirty="0">
                <a:solidFill>
                  <a:schemeClr val="bg1"/>
                </a:solidFill>
                <a:latin typeface="Segoe UI" panose="020B0502040204020203" pitchFamily="34" charset="0"/>
                <a:cs typeface="Segoe UI" panose="020B0502040204020203" pitchFamily="34" charset="0"/>
              </a:rPr>
              <a:t>Any questions?</a:t>
            </a:r>
          </a:p>
          <a:p>
            <a:pPr lvl="1"/>
            <a:endParaRPr lang="en-NZ" sz="1600" b="0" dirty="0">
              <a:solidFill>
                <a:schemeClr val="bg1"/>
              </a:solidFill>
              <a:latin typeface="Segoe UI" panose="020B0502040204020203" pitchFamily="34" charset="0"/>
              <a:cs typeface="Segoe UI" panose="020B0502040204020203" pitchFamily="34" charset="0"/>
            </a:endParaRPr>
          </a:p>
          <a:p>
            <a:pPr lvl="1"/>
            <a:endParaRPr lang="en-NZ" sz="1600" b="0" dirty="0">
              <a:solidFill>
                <a:schemeClr val="bg1"/>
              </a:solidFill>
              <a:latin typeface="Segoe UI" panose="020B0502040204020203" pitchFamily="34" charset="0"/>
              <a:cs typeface="Segoe UI" panose="020B0502040204020203" pitchFamily="34" charset="0"/>
            </a:endParaRPr>
          </a:p>
          <a:p>
            <a:pPr lvl="1"/>
            <a:endParaRPr lang="en-NZ" sz="1600" b="0" dirty="0">
              <a:solidFill>
                <a:schemeClr val="bg1"/>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75CBB490-2BE7-4DDC-A144-653F84EDBA9E}"/>
              </a:ext>
            </a:extLst>
          </p:cNvPr>
          <p:cNvGrpSpPr/>
          <p:nvPr/>
        </p:nvGrpSpPr>
        <p:grpSpPr>
          <a:xfrm>
            <a:off x="0" y="3958512"/>
            <a:ext cx="12192000" cy="1645920"/>
            <a:chOff x="0" y="3740996"/>
            <a:chExt cx="15240000" cy="2057400"/>
          </a:xfrm>
        </p:grpSpPr>
        <p:pic>
          <p:nvPicPr>
            <p:cNvPr id="4" name="Picture 3">
              <a:extLst>
                <a:ext uri="{FF2B5EF4-FFF2-40B4-BE49-F238E27FC236}">
                  <a16:creationId xmlns:a16="http://schemas.microsoft.com/office/drawing/2014/main" id="{08AD48E4-3D0B-4F03-86C8-51BA14AA8281}"/>
                </a:ext>
              </a:extLst>
            </p:cNvPr>
            <p:cNvPicPr>
              <a:picLocks noChangeAspect="1"/>
            </p:cNvPicPr>
            <p:nvPr/>
          </p:nvPicPr>
          <p:blipFill>
            <a:blip r:embed="rId2"/>
            <a:stretch>
              <a:fillRect/>
            </a:stretch>
          </p:blipFill>
          <p:spPr>
            <a:xfrm>
              <a:off x="0" y="3740996"/>
              <a:ext cx="7620000" cy="2057400"/>
            </a:xfrm>
            <a:prstGeom prst="rect">
              <a:avLst/>
            </a:prstGeom>
          </p:spPr>
        </p:pic>
        <p:pic>
          <p:nvPicPr>
            <p:cNvPr id="5" name="Picture 4">
              <a:extLst>
                <a:ext uri="{FF2B5EF4-FFF2-40B4-BE49-F238E27FC236}">
                  <a16:creationId xmlns:a16="http://schemas.microsoft.com/office/drawing/2014/main" id="{D541B623-30AB-472A-9BD8-227B33E12ECD}"/>
                </a:ext>
              </a:extLst>
            </p:cNvPr>
            <p:cNvPicPr>
              <a:picLocks noChangeAspect="1"/>
            </p:cNvPicPr>
            <p:nvPr/>
          </p:nvPicPr>
          <p:blipFill>
            <a:blip r:embed="rId2"/>
            <a:stretch>
              <a:fillRect/>
            </a:stretch>
          </p:blipFill>
          <p:spPr>
            <a:xfrm>
              <a:off x="7620000" y="3740996"/>
              <a:ext cx="7620000" cy="2057400"/>
            </a:xfrm>
            <a:prstGeom prst="rect">
              <a:avLst/>
            </a:prstGeom>
          </p:spPr>
        </p:pic>
      </p:grpSp>
    </p:spTree>
    <p:extLst>
      <p:ext uri="{BB962C8B-B14F-4D97-AF65-F5344CB8AC3E}">
        <p14:creationId xmlns:p14="http://schemas.microsoft.com/office/powerpoint/2010/main" val="403381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738231" y="710308"/>
            <a:ext cx="10243534" cy="3693460"/>
          </a:xfrm>
        </p:spPr>
        <p:txBody>
          <a:bodyPr>
            <a:normAutofit/>
          </a:bodyPr>
          <a:lstStyle/>
          <a:p>
            <a:pPr lvl="1" algn="ctr"/>
            <a:endParaRPr lang="en-NZ" b="0" dirty="0">
              <a:solidFill>
                <a:schemeClr val="bg1"/>
              </a:solidFill>
            </a:endParaRPr>
          </a:p>
          <a:p>
            <a:pPr lvl="1" algn="ctr"/>
            <a:r>
              <a:rPr lang="en-NZ" sz="3600" dirty="0">
                <a:solidFill>
                  <a:schemeClr val="bg1"/>
                </a:solidFill>
                <a:latin typeface="Segoe UI" panose="020B0502040204020203" pitchFamily="34" charset="0"/>
                <a:cs typeface="Segoe UI" panose="020B0502040204020203" pitchFamily="34" charset="0"/>
              </a:rPr>
              <a:t>Assisted dying services</a:t>
            </a:r>
          </a:p>
          <a:p>
            <a:pPr lvl="1" algn="ctr"/>
            <a:r>
              <a:rPr lang="en-NZ" sz="3600" dirty="0">
                <a:solidFill>
                  <a:schemeClr val="bg1"/>
                </a:solidFill>
                <a:latin typeface="Segoe UI" panose="020B0502040204020203" pitchFamily="34" charset="0"/>
                <a:cs typeface="Segoe UI" panose="020B0502040204020203" pitchFamily="34" charset="0"/>
              </a:rPr>
              <a:t>What this means for your workplace</a:t>
            </a:r>
          </a:p>
        </p:txBody>
      </p:sp>
      <p:grpSp>
        <p:nvGrpSpPr>
          <p:cNvPr id="6" name="Group 5">
            <a:extLst>
              <a:ext uri="{FF2B5EF4-FFF2-40B4-BE49-F238E27FC236}">
                <a16:creationId xmlns:a16="http://schemas.microsoft.com/office/drawing/2014/main" id="{BECC405F-6CA1-BD47-8FD6-E3B189BC15D6}"/>
              </a:ext>
            </a:extLst>
          </p:cNvPr>
          <p:cNvGrpSpPr/>
          <p:nvPr/>
        </p:nvGrpSpPr>
        <p:grpSpPr>
          <a:xfrm>
            <a:off x="0" y="3510150"/>
            <a:ext cx="12192000" cy="1645920"/>
            <a:chOff x="0" y="3740996"/>
            <a:chExt cx="15240000" cy="2057400"/>
          </a:xfrm>
        </p:grpSpPr>
        <p:pic>
          <p:nvPicPr>
            <p:cNvPr id="8" name="Picture 7">
              <a:extLst>
                <a:ext uri="{FF2B5EF4-FFF2-40B4-BE49-F238E27FC236}">
                  <a16:creationId xmlns:a16="http://schemas.microsoft.com/office/drawing/2014/main" id="{E40D628B-3F33-CE4C-A80A-16E2E898FF8B}"/>
                </a:ext>
              </a:extLst>
            </p:cNvPr>
            <p:cNvPicPr>
              <a:picLocks noChangeAspect="1"/>
            </p:cNvPicPr>
            <p:nvPr/>
          </p:nvPicPr>
          <p:blipFill>
            <a:blip r:embed="rId2"/>
            <a:stretch>
              <a:fillRect/>
            </a:stretch>
          </p:blipFill>
          <p:spPr>
            <a:xfrm>
              <a:off x="0" y="3740996"/>
              <a:ext cx="7620000" cy="2057400"/>
            </a:xfrm>
            <a:prstGeom prst="rect">
              <a:avLst/>
            </a:prstGeom>
          </p:spPr>
        </p:pic>
        <p:pic>
          <p:nvPicPr>
            <p:cNvPr id="9" name="Picture 8">
              <a:extLst>
                <a:ext uri="{FF2B5EF4-FFF2-40B4-BE49-F238E27FC236}">
                  <a16:creationId xmlns:a16="http://schemas.microsoft.com/office/drawing/2014/main" id="{2CD0DEFF-8B6A-A145-93A0-E2F49DA587CA}"/>
                </a:ext>
              </a:extLst>
            </p:cNvPr>
            <p:cNvPicPr>
              <a:picLocks noChangeAspect="1"/>
            </p:cNvPicPr>
            <p:nvPr/>
          </p:nvPicPr>
          <p:blipFill>
            <a:blip r:embed="rId2"/>
            <a:stretch>
              <a:fillRect/>
            </a:stretch>
          </p:blipFill>
          <p:spPr>
            <a:xfrm>
              <a:off x="7620000" y="3740996"/>
              <a:ext cx="7620000" cy="2057400"/>
            </a:xfrm>
            <a:prstGeom prst="rect">
              <a:avLst/>
            </a:prstGeom>
          </p:spPr>
        </p:pic>
      </p:grpSp>
    </p:spTree>
    <p:extLst>
      <p:ext uri="{BB962C8B-B14F-4D97-AF65-F5344CB8AC3E}">
        <p14:creationId xmlns:p14="http://schemas.microsoft.com/office/powerpoint/2010/main" val="64562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738231" y="710307"/>
            <a:ext cx="10243534" cy="4423667"/>
          </a:xfrm>
        </p:spPr>
        <p:txBody>
          <a:bodyPr>
            <a:normAutofit/>
          </a:bodyPr>
          <a:lstStyle/>
          <a:p>
            <a:pPr lvl="1"/>
            <a:r>
              <a:rPr lang="en-NZ" sz="2400" dirty="0">
                <a:solidFill>
                  <a:schemeClr val="bg1"/>
                </a:solidFill>
                <a:latin typeface="Segoe UI" panose="020B0502040204020203" pitchFamily="34" charset="0"/>
                <a:cs typeface="Segoe UI" panose="020B0502040204020203" pitchFamily="34" charset="0"/>
              </a:rPr>
              <a:t>What is this presentation about?</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This presentation is to help you understand and think about what assisted dying may mean for your workplace. </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As someone working in a health or disability organisation you may be asked about assisted dying. </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Someone you care for or support may choose to access assisted dying services.</a:t>
            </a:r>
          </a:p>
        </p:txBody>
      </p:sp>
    </p:spTree>
    <p:extLst>
      <p:ext uri="{BB962C8B-B14F-4D97-AF65-F5344CB8AC3E}">
        <p14:creationId xmlns:p14="http://schemas.microsoft.com/office/powerpoint/2010/main" val="45508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738231" y="710307"/>
            <a:ext cx="10243534" cy="4482477"/>
          </a:xfrm>
        </p:spPr>
        <p:txBody>
          <a:bodyPr>
            <a:normAutofit/>
          </a:bodyPr>
          <a:lstStyle/>
          <a:p>
            <a:r>
              <a:rPr lang="en-NZ" sz="2400" dirty="0">
                <a:solidFill>
                  <a:schemeClr val="bg1"/>
                </a:solidFill>
                <a:latin typeface="Segoe UI" panose="020B0502040204020203" pitchFamily="34" charset="0"/>
                <a:cs typeface="Segoe UI" panose="020B0502040204020203" pitchFamily="34" charset="0"/>
              </a:rPr>
              <a:t>What is assisted dying?</a:t>
            </a:r>
          </a:p>
          <a:p>
            <a:pPr marL="342900" indent="-34290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You may remember being given the option to vote in a referendum at the 2020 election on whether assisted dying should become legal. </a:t>
            </a:r>
          </a:p>
          <a:p>
            <a:pPr marL="342900" indent="-34290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The referendum received majority support – 65%. </a:t>
            </a:r>
          </a:p>
          <a:p>
            <a:pPr marL="342900" indent="-34290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This means assisted dying will become legal on 7 November 2021.</a:t>
            </a:r>
          </a:p>
          <a:p>
            <a:pPr marL="342900" indent="-34290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Assisted dying means a person who is terminally ill and meets specific criteria can ask for medical assistance to end their life. </a:t>
            </a:r>
          </a:p>
          <a:p>
            <a:endParaRPr lang="en-NZ" b="0" dirty="0">
              <a:solidFill>
                <a:schemeClr val="bg1"/>
              </a:solidFill>
              <a:latin typeface="Segoe UI" panose="020B0502040204020203" pitchFamily="34" charset="0"/>
              <a:cs typeface="Segoe UI" panose="020B0502040204020203" pitchFamily="34" charset="0"/>
            </a:endParaRPr>
          </a:p>
          <a:p>
            <a:endParaRPr lang="en-NZ" sz="1800" b="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6260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697859" y="838502"/>
            <a:ext cx="10243534" cy="4223642"/>
          </a:xfrm>
        </p:spPr>
        <p:txBody>
          <a:bodyPr>
            <a:noAutofit/>
          </a:bodyPr>
          <a:lstStyle/>
          <a:p>
            <a:pPr lvl="1"/>
            <a:r>
              <a:rPr lang="en-NZ" sz="2400" dirty="0">
                <a:solidFill>
                  <a:schemeClr val="bg1"/>
                </a:solidFill>
                <a:latin typeface="Segoe UI" panose="020B0502040204020203" pitchFamily="34" charset="0"/>
                <a:cs typeface="Segoe UI" panose="020B0502040204020203" pitchFamily="34" charset="0"/>
              </a:rPr>
              <a:t>Who is eligible for assisted dying?</a:t>
            </a:r>
            <a:r>
              <a:rPr lang="en-NZ" sz="2400" b="0" dirty="0">
                <a:solidFill>
                  <a:schemeClr val="bg1"/>
                </a:solidFill>
                <a:latin typeface="Segoe UI" panose="020B0502040204020203" pitchFamily="34" charset="0"/>
                <a:cs typeface="Segoe UI" panose="020B0502040204020203" pitchFamily="34" charset="0"/>
              </a:rPr>
              <a:t> </a:t>
            </a:r>
          </a:p>
          <a:p>
            <a:pPr marL="342900" lvl="1" indent="-34290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There is a specific set of criteria a person must meet to be eligible to choose an assisted death.</a:t>
            </a:r>
          </a:p>
          <a:p>
            <a:pPr marL="342900" lvl="1" indent="-34290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A person cannot have an assisted death solely because they are suffering from a mental illness, a disability or are old. </a:t>
            </a:r>
          </a:p>
        </p:txBody>
      </p:sp>
    </p:spTree>
    <p:extLst>
      <p:ext uri="{BB962C8B-B14F-4D97-AF65-F5344CB8AC3E}">
        <p14:creationId xmlns:p14="http://schemas.microsoft.com/office/powerpoint/2010/main" val="87654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664303" y="612000"/>
            <a:ext cx="10243534" cy="4223642"/>
          </a:xfrm>
        </p:spPr>
        <p:txBody>
          <a:bodyPr>
            <a:noAutofit/>
          </a:bodyPr>
          <a:lstStyle/>
          <a:p>
            <a:pPr lvl="1"/>
            <a:r>
              <a:rPr lang="en-NZ" sz="2400" dirty="0">
                <a:solidFill>
                  <a:schemeClr val="bg1"/>
                </a:solidFill>
                <a:latin typeface="Segoe UI" panose="020B0502040204020203" pitchFamily="34" charset="0"/>
                <a:cs typeface="Segoe UI" panose="020B0502040204020203" pitchFamily="34" charset="0"/>
              </a:rPr>
              <a:t>Who is eligible for assisted dying?</a:t>
            </a:r>
            <a:r>
              <a:rPr lang="en-NZ" sz="2400" b="0" dirty="0">
                <a:solidFill>
                  <a:schemeClr val="bg1"/>
                </a:solidFill>
                <a:latin typeface="Segoe UI" panose="020B0502040204020203" pitchFamily="34" charset="0"/>
                <a:cs typeface="Segoe UI" panose="020B0502040204020203" pitchFamily="34" charset="0"/>
              </a:rPr>
              <a:t> </a:t>
            </a:r>
          </a:p>
          <a:p>
            <a:pPr lvl="1"/>
            <a:r>
              <a:rPr lang="en-NZ" sz="2400" b="0" dirty="0">
                <a:solidFill>
                  <a:schemeClr val="bg1"/>
                </a:solidFill>
                <a:latin typeface="Segoe UI" panose="020B0502040204020203" pitchFamily="34" charset="0"/>
                <a:cs typeface="Segoe UI" panose="020B0502040204020203" pitchFamily="34" charset="0"/>
              </a:rPr>
              <a:t>A person must:</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Be aged 18 years or over </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Be a citizen or permanent resident of New Zealand </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Have a terminal illness that is likely to end their life within six months </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Be in a state of physical decline that cannot be reversed  </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Be suffering in a way that the person feels other treatment will not make it okay</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Be able to make an informed decision about assisted dying. </a:t>
            </a:r>
          </a:p>
        </p:txBody>
      </p:sp>
    </p:spTree>
    <p:extLst>
      <p:ext uri="{BB962C8B-B14F-4D97-AF65-F5344CB8AC3E}">
        <p14:creationId xmlns:p14="http://schemas.microsoft.com/office/powerpoint/2010/main" val="1436425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738231" y="710307"/>
            <a:ext cx="10243534" cy="3871217"/>
          </a:xfrm>
        </p:spPr>
        <p:txBody>
          <a:bodyPr>
            <a:normAutofit/>
          </a:bodyPr>
          <a:lstStyle/>
          <a:p>
            <a:r>
              <a:rPr lang="en-NZ" sz="2600" dirty="0">
                <a:solidFill>
                  <a:schemeClr val="bg1"/>
                </a:solidFill>
                <a:latin typeface="Segoe UI" panose="020B0502040204020203" pitchFamily="34" charset="0"/>
                <a:cs typeface="Segoe UI" panose="020B0502040204020203" pitchFamily="34" charset="0"/>
              </a:rPr>
              <a:t>Requesting assisted dying</a:t>
            </a:r>
          </a:p>
          <a:p>
            <a:r>
              <a:rPr lang="en-NZ" sz="2600" b="0" dirty="0">
                <a:solidFill>
                  <a:schemeClr val="bg1"/>
                </a:solidFill>
                <a:latin typeface="Segoe UI" panose="020B0502040204020203" pitchFamily="34" charset="0"/>
                <a:cs typeface="Segoe UI" panose="020B0502040204020203" pitchFamily="34" charset="0"/>
              </a:rPr>
              <a:t>A person must ask for assisted dying themselves, and they should raise this with their doctor.</a:t>
            </a:r>
          </a:p>
          <a:p>
            <a:r>
              <a:rPr lang="en-NZ" sz="2600" b="0" dirty="0">
                <a:solidFill>
                  <a:schemeClr val="bg1"/>
                </a:solidFill>
                <a:latin typeface="Segoe UI" panose="020B0502040204020203" pitchFamily="34" charset="0"/>
                <a:cs typeface="Segoe UI" panose="020B0502040204020203" pitchFamily="34" charset="0"/>
              </a:rPr>
              <a:t>A person may ask you about assisted dying. This might be because they want more information, or they might be considering this option. </a:t>
            </a:r>
          </a:p>
          <a:p>
            <a:endParaRPr lang="en-NZ" sz="9600" b="0" dirty="0">
              <a:solidFill>
                <a:schemeClr val="bg1"/>
              </a:solidFill>
              <a:latin typeface="Segoe UI" panose="020B0502040204020203" pitchFamily="34" charset="0"/>
              <a:cs typeface="Segoe UI" panose="020B0502040204020203" pitchFamily="34" charset="0"/>
            </a:endParaRPr>
          </a:p>
          <a:p>
            <a:pPr lvl="1"/>
            <a:endParaRPr lang="en-NZ" sz="1800" b="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72004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D7668-39A7-4603-9A9E-3748CBDCB8D7}"/>
              </a:ext>
            </a:extLst>
          </p:cNvPr>
          <p:cNvSpPr>
            <a:spLocks noGrp="1"/>
          </p:cNvSpPr>
          <p:nvPr>
            <p:ph idx="1"/>
          </p:nvPr>
        </p:nvSpPr>
        <p:spPr>
          <a:xfrm>
            <a:off x="738231" y="710308"/>
            <a:ext cx="10243534" cy="3693460"/>
          </a:xfrm>
        </p:spPr>
        <p:txBody>
          <a:bodyPr>
            <a:noAutofit/>
          </a:bodyPr>
          <a:lstStyle/>
          <a:p>
            <a:pPr lvl="1"/>
            <a:r>
              <a:rPr lang="en-NZ" sz="2400" dirty="0">
                <a:solidFill>
                  <a:schemeClr val="bg1"/>
                </a:solidFill>
                <a:latin typeface="Segoe UI" panose="020B0502040204020203" pitchFamily="34" charset="0"/>
                <a:cs typeface="Segoe UI" panose="020B0502040204020203" pitchFamily="34" charset="0"/>
              </a:rPr>
              <a:t>What do I do if someone asks me about assisted dying?</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If someone asks you about assisted dying you should respond respectfully and professionally, whatever your personal beliefs. </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You should tell the person that this is something they can talk to their doctor about. You should also tell your manager or a registered health professional that the person has asked you about assisted dying. </a:t>
            </a:r>
          </a:p>
          <a:p>
            <a:pPr marL="285750" lvl="1" indent="-285750">
              <a:buFont typeface="Arial" panose="020B0604020202020204" pitchFamily="34" charset="0"/>
              <a:buChar char="•"/>
            </a:pPr>
            <a:r>
              <a:rPr lang="en-NZ" sz="2400" b="0" dirty="0">
                <a:solidFill>
                  <a:schemeClr val="bg1"/>
                </a:solidFill>
                <a:latin typeface="Segoe UI" panose="020B0502040204020203" pitchFamily="34" charset="0"/>
                <a:cs typeface="Segoe UI" panose="020B0502040204020203" pitchFamily="34" charset="0"/>
              </a:rPr>
              <a:t>You might want to practice having a conversation like this with a friend, family member or a colleague so you are prepared with what you might say. </a:t>
            </a:r>
          </a:p>
        </p:txBody>
      </p:sp>
    </p:spTree>
    <p:extLst>
      <p:ext uri="{BB962C8B-B14F-4D97-AF65-F5344CB8AC3E}">
        <p14:creationId xmlns:p14="http://schemas.microsoft.com/office/powerpoint/2010/main" val="1880233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2768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0A31-339E-435D-BD54-D416BAAB61A9}"/>
              </a:ext>
            </a:extLst>
          </p:cNvPr>
          <p:cNvSpPr txBox="1"/>
          <p:nvPr/>
        </p:nvSpPr>
        <p:spPr>
          <a:xfrm>
            <a:off x="192171" y="339144"/>
            <a:ext cx="3113091" cy="3046988"/>
          </a:xfrm>
          <a:prstGeom prst="rect">
            <a:avLst/>
          </a:prstGeom>
          <a:noFill/>
        </p:spPr>
        <p:txBody>
          <a:bodyPr wrap="square" rtlCol="0">
            <a:spAutoFit/>
          </a:bodyPr>
          <a:lstStyle/>
          <a:p>
            <a:r>
              <a:rPr lang="en-NZ" sz="2400" b="1" dirty="0">
                <a:solidFill>
                  <a:schemeClr val="bg1"/>
                </a:solidFill>
                <a:latin typeface="Segoe UI" panose="020B0502040204020203" pitchFamily="34" charset="0"/>
                <a:cs typeface="Segoe UI" panose="020B0502040204020203" pitchFamily="34" charset="0"/>
              </a:rPr>
              <a:t>What is the process for choosing assisted dying?</a:t>
            </a:r>
          </a:p>
          <a:p>
            <a:endParaRPr lang="en-NZ" sz="2400" b="1" dirty="0">
              <a:solidFill>
                <a:schemeClr val="bg1"/>
              </a:solidFill>
              <a:latin typeface="Segoe UI" panose="020B0502040204020203" pitchFamily="34" charset="0"/>
              <a:cs typeface="Segoe UI" panose="020B0502040204020203" pitchFamily="34" charset="0"/>
            </a:endParaRPr>
          </a:p>
          <a:p>
            <a:r>
              <a:rPr lang="en-NZ" sz="2400" dirty="0">
                <a:solidFill>
                  <a:schemeClr val="bg1"/>
                </a:solidFill>
                <a:latin typeface="Segoe UI" panose="020B0502040204020203" pitchFamily="34" charset="0"/>
                <a:cs typeface="Segoe UI" panose="020B0502040204020203" pitchFamily="34" charset="0"/>
              </a:rPr>
              <a:t>There are a number of steps that must be followed.</a:t>
            </a:r>
          </a:p>
          <a:p>
            <a:endParaRPr lang="en-NZ" sz="2400" dirty="0">
              <a:solidFill>
                <a:schemeClr val="bg1"/>
              </a:solidFill>
              <a:latin typeface="Segoe UI" panose="020B0502040204020203" pitchFamily="34" charset="0"/>
              <a:cs typeface="Segoe UI" panose="020B0502040204020203" pitchFamily="34" charset="0"/>
            </a:endParaRPr>
          </a:p>
        </p:txBody>
      </p:sp>
      <p:pic>
        <p:nvPicPr>
          <p:cNvPr id="8" name="Picture 7" descr="Timeline&#10;&#10;Description automatically generated">
            <a:extLst>
              <a:ext uri="{FF2B5EF4-FFF2-40B4-BE49-F238E27FC236}">
                <a16:creationId xmlns:a16="http://schemas.microsoft.com/office/drawing/2014/main" id="{0F2F4F7E-BF72-47F6-BE6D-BD819ACFE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454" y="339144"/>
            <a:ext cx="8371486" cy="5398926"/>
          </a:xfrm>
          <a:prstGeom prst="rect">
            <a:avLst/>
          </a:prstGeom>
        </p:spPr>
      </p:pic>
    </p:spTree>
    <p:extLst>
      <p:ext uri="{BB962C8B-B14F-4D97-AF65-F5344CB8AC3E}">
        <p14:creationId xmlns:p14="http://schemas.microsoft.com/office/powerpoint/2010/main" val="1277631777"/>
      </p:ext>
    </p:extLst>
  </p:cSld>
  <p:clrMapOvr>
    <a:masterClrMapping/>
  </p:clrMapOvr>
</p:sld>
</file>

<file path=ppt/theme/theme1.xml><?xml version="1.0" encoding="utf-8"?>
<a:theme xmlns:a="http://schemas.openxmlformats.org/drawingml/2006/main" name="Office Theme">
  <a:themeElements>
    <a:clrScheme name="Theme">
      <a:dk1>
        <a:srgbClr val="181F1B"/>
      </a:dk1>
      <a:lt1>
        <a:srgbClr val="FFFFFF"/>
      </a:lt1>
      <a:dk2>
        <a:srgbClr val="5D6260"/>
      </a:dk2>
      <a:lt2>
        <a:srgbClr val="FFFFFF"/>
      </a:lt2>
      <a:accent1>
        <a:srgbClr val="1B83A0"/>
      </a:accent1>
      <a:accent2>
        <a:srgbClr val="1F8069"/>
      </a:accent2>
      <a:accent3>
        <a:srgbClr val="F7D345"/>
      </a:accent3>
      <a:accent4>
        <a:srgbClr val="ED6C77"/>
      </a:accent4>
      <a:accent5>
        <a:srgbClr val="002069"/>
      </a:accent5>
      <a:accent6>
        <a:srgbClr val="F18A00"/>
      </a:accent6>
      <a:hlink>
        <a:srgbClr val="922F35"/>
      </a:hlink>
      <a:folHlink>
        <a:srgbClr val="57585A"/>
      </a:folHlink>
    </a:clrScheme>
    <a:fontScheme name="Health">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Health rebrand internal wide" id="{509DD60C-9078-4A04-BD40-37E3DAC848B1}" vid="{4A157E65-8A90-4CF0-B61F-0CFBF88B7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47BEF33651A141ABFC35944E5802F2" ma:contentTypeVersion="12" ma:contentTypeDescription="Create a new document." ma:contentTypeScope="" ma:versionID="264c60a74ff5e50b6b753c2bc33de229">
  <xsd:schema xmlns:xsd="http://www.w3.org/2001/XMLSchema" xmlns:xs="http://www.w3.org/2001/XMLSchema" xmlns:p="http://schemas.microsoft.com/office/2006/metadata/properties" xmlns:ns3="bbdb2c1b-35d0-4fe2-8dbb-7e45473280f3" xmlns:ns4="151e44d8-2891-425d-a7e6-cb86f9a18d19" targetNamespace="http://schemas.microsoft.com/office/2006/metadata/properties" ma:root="true" ma:fieldsID="fc404acc5833e8fdf72a8542513af7b5" ns3:_="" ns4:_="">
    <xsd:import namespace="bbdb2c1b-35d0-4fe2-8dbb-7e45473280f3"/>
    <xsd:import namespace="151e44d8-2891-425d-a7e6-cb86f9a18d1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b2c1b-35d0-4fe2-8dbb-7e4547328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e44d8-2891-425d-a7e6-cb86f9a18d1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8DA03A-C300-4352-B1E2-901BF0F3379F}">
  <ds:schemaRefs>
    <ds:schemaRef ds:uri="http://purl.org/dc/elements/1.1/"/>
    <ds:schemaRef ds:uri="http://schemas.microsoft.com/office/2006/metadata/properties"/>
    <ds:schemaRef ds:uri="http://schemas.microsoft.com/office/2006/documentManagement/types"/>
    <ds:schemaRef ds:uri="bbdb2c1b-35d0-4fe2-8dbb-7e45473280f3"/>
    <ds:schemaRef ds:uri="http://purl.org/dc/terms/"/>
    <ds:schemaRef ds:uri="http://schemas.openxmlformats.org/package/2006/metadata/core-properties"/>
    <ds:schemaRef ds:uri="http://purl.org/dc/dcmitype/"/>
    <ds:schemaRef ds:uri="http://schemas.microsoft.com/office/infopath/2007/PartnerControls"/>
    <ds:schemaRef ds:uri="151e44d8-2891-425d-a7e6-cb86f9a18d19"/>
    <ds:schemaRef ds:uri="http://www.w3.org/XML/1998/namespace"/>
  </ds:schemaRefs>
</ds:datastoreItem>
</file>

<file path=customXml/itemProps2.xml><?xml version="1.0" encoding="utf-8"?>
<ds:datastoreItem xmlns:ds="http://schemas.openxmlformats.org/officeDocument/2006/customXml" ds:itemID="{A14314D6-6A64-4730-95DA-878FAD0903E8}">
  <ds:schemaRefs>
    <ds:schemaRef ds:uri="http://schemas.microsoft.com/sharepoint/v3/contenttype/forms"/>
  </ds:schemaRefs>
</ds:datastoreItem>
</file>

<file path=customXml/itemProps3.xml><?xml version="1.0" encoding="utf-8"?>
<ds:datastoreItem xmlns:ds="http://schemas.openxmlformats.org/officeDocument/2006/customXml" ds:itemID="{AE7F2837-D18D-47DA-A0F8-F9E20DA10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b2c1b-35d0-4fe2-8dbb-7e45473280f3"/>
    <ds:schemaRef ds:uri="151e44d8-2891-425d-a7e6-cb86f9a18d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653</TotalTime>
  <Words>1214</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Bold</vt:lpstr>
      <vt:lpstr>Calibri</vt:lpstr>
      <vt:lpstr>Segoe UI</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using option 1</dc:title>
  <dc:creator>Stephen Garrett</dc:creator>
  <cp:lastModifiedBy>Lucy Taylor</cp:lastModifiedBy>
  <cp:revision>41</cp:revision>
  <dcterms:created xsi:type="dcterms:W3CDTF">2021-04-19T22:02:35Z</dcterms:created>
  <dcterms:modified xsi:type="dcterms:W3CDTF">2021-11-03T22:40:54Z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0x010100B647BEF33651A141ABFC35944E5802F2</vt:lpwstr>
  </property>
</Properties>
</file>