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20150138" cy="15113000"/>
  <p:notesSz cx="6858000" cy="9144000"/>
  <p:embeddedFontLst>
    <p:embeddedFont>
      <p:font typeface="Canva Sans" panose="020B0604020202020204" charset="0"/>
      <p:regular r:id="rId12"/>
    </p:embeddedFont>
    <p:embeddedFont>
      <p:font typeface="Poppins" panose="00000500000000000000" pitchFamily="2" charset="0"/>
      <p:regular r:id="rId13"/>
      <p:bold r:id="rId14"/>
      <p:italic r:id="rId15"/>
      <p:boldItalic r:id="rId16"/>
    </p:embeddedFont>
    <p:embeddedFont>
      <p:font typeface="Poppins Bold" panose="00000800000000000000" pitchFamily="2" charset="0"/>
      <p:regular r:id="rId17"/>
      <p:bold r:id="rId18"/>
    </p:embeddedFont>
  </p:embeddedFontLst>
  <p:defaultTextStyle>
    <a:defPPr>
      <a:defRPr lang="en-US"/>
    </a:defPPr>
    <a:lvl1pPr marL="0" algn="l" defTabSz="914211" rtl="0" eaLnBrk="1" latinLnBrk="0" hangingPunct="1">
      <a:defRPr sz="1801" kern="1200">
        <a:solidFill>
          <a:schemeClr val="tx1"/>
        </a:solidFill>
        <a:latin typeface="+mn-lt"/>
        <a:ea typeface="+mn-ea"/>
        <a:cs typeface="+mn-cs"/>
      </a:defRPr>
    </a:lvl1pPr>
    <a:lvl2pPr marL="457105" algn="l" defTabSz="914211" rtl="0" eaLnBrk="1" latinLnBrk="0" hangingPunct="1">
      <a:defRPr sz="1801" kern="1200">
        <a:solidFill>
          <a:schemeClr val="tx1"/>
        </a:solidFill>
        <a:latin typeface="+mn-lt"/>
        <a:ea typeface="+mn-ea"/>
        <a:cs typeface="+mn-cs"/>
      </a:defRPr>
    </a:lvl2pPr>
    <a:lvl3pPr marL="914211" algn="l" defTabSz="914211" rtl="0" eaLnBrk="1" latinLnBrk="0" hangingPunct="1">
      <a:defRPr sz="1801" kern="1200">
        <a:solidFill>
          <a:schemeClr val="tx1"/>
        </a:solidFill>
        <a:latin typeface="+mn-lt"/>
        <a:ea typeface="+mn-ea"/>
        <a:cs typeface="+mn-cs"/>
      </a:defRPr>
    </a:lvl3pPr>
    <a:lvl4pPr marL="1371316" algn="l" defTabSz="914211" rtl="0" eaLnBrk="1" latinLnBrk="0" hangingPunct="1">
      <a:defRPr sz="1801" kern="1200">
        <a:solidFill>
          <a:schemeClr val="tx1"/>
        </a:solidFill>
        <a:latin typeface="+mn-lt"/>
        <a:ea typeface="+mn-ea"/>
        <a:cs typeface="+mn-cs"/>
      </a:defRPr>
    </a:lvl4pPr>
    <a:lvl5pPr marL="1828423" algn="l" defTabSz="914211" rtl="0" eaLnBrk="1" latinLnBrk="0" hangingPunct="1">
      <a:defRPr sz="1801" kern="1200">
        <a:solidFill>
          <a:schemeClr val="tx1"/>
        </a:solidFill>
        <a:latin typeface="+mn-lt"/>
        <a:ea typeface="+mn-ea"/>
        <a:cs typeface="+mn-cs"/>
      </a:defRPr>
    </a:lvl5pPr>
    <a:lvl6pPr marL="2285528" algn="l" defTabSz="914211" rtl="0" eaLnBrk="1" latinLnBrk="0" hangingPunct="1">
      <a:defRPr sz="1801" kern="1200">
        <a:solidFill>
          <a:schemeClr val="tx1"/>
        </a:solidFill>
        <a:latin typeface="+mn-lt"/>
        <a:ea typeface="+mn-ea"/>
        <a:cs typeface="+mn-cs"/>
      </a:defRPr>
    </a:lvl6pPr>
    <a:lvl7pPr marL="2742634" algn="l" defTabSz="914211" rtl="0" eaLnBrk="1" latinLnBrk="0" hangingPunct="1">
      <a:defRPr sz="1801" kern="1200">
        <a:solidFill>
          <a:schemeClr val="tx1"/>
        </a:solidFill>
        <a:latin typeface="+mn-lt"/>
        <a:ea typeface="+mn-ea"/>
        <a:cs typeface="+mn-cs"/>
      </a:defRPr>
    </a:lvl7pPr>
    <a:lvl8pPr marL="3199739" algn="l" defTabSz="914211" rtl="0" eaLnBrk="1" latinLnBrk="0" hangingPunct="1">
      <a:defRPr sz="1801" kern="1200">
        <a:solidFill>
          <a:schemeClr val="tx1"/>
        </a:solidFill>
        <a:latin typeface="+mn-lt"/>
        <a:ea typeface="+mn-ea"/>
        <a:cs typeface="+mn-cs"/>
      </a:defRPr>
    </a:lvl8pPr>
    <a:lvl9pPr marL="3656844" algn="l" defTabSz="914211" rtl="0" eaLnBrk="1" latinLnBrk="0" hangingPunct="1">
      <a:defRPr sz="18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123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76" y="2130430"/>
            <a:ext cx="10362928" cy="1470025"/>
          </a:xfrm>
        </p:spPr>
        <p:txBody>
          <a:bodyPr/>
          <a:lstStyle/>
          <a:p>
            <a:r>
              <a:rPr lang="en-US"/>
              <a:t>Click to edit Master title style</a:t>
            </a:r>
          </a:p>
        </p:txBody>
      </p:sp>
      <p:sp>
        <p:nvSpPr>
          <p:cNvPr id="3" name="Subtitle 2"/>
          <p:cNvSpPr>
            <a:spLocks noGrp="1"/>
          </p:cNvSpPr>
          <p:nvPr>
            <p:ph type="subTitle" idx="1"/>
          </p:nvPr>
        </p:nvSpPr>
        <p:spPr>
          <a:xfrm>
            <a:off x="1828752" y="3886202"/>
            <a:ext cx="8534175" cy="1752599"/>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68" y="274643"/>
            <a:ext cx="274312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88" y="274643"/>
            <a:ext cx="80261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61" y="4406905"/>
            <a:ext cx="10362928"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61" y="2906719"/>
            <a:ext cx="10362928"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85" y="1600204"/>
            <a:ext cx="538466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439" y="1600204"/>
            <a:ext cx="538466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85" y="1535113"/>
            <a:ext cx="5386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85" y="2174876"/>
            <a:ext cx="5386775"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07" y="1535113"/>
            <a:ext cx="538889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207" y="2174876"/>
            <a:ext cx="5388893"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87" y="273051"/>
            <a:ext cx="401098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609" y="273057"/>
            <a:ext cx="6815488"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87" y="1435100"/>
            <a:ext cx="4010980" cy="4691064"/>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654" y="4800602"/>
            <a:ext cx="7315009"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654" y="612775"/>
            <a:ext cx="7315009"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654" y="5367340"/>
            <a:ext cx="7315009" cy="804861"/>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83" y="274639"/>
            <a:ext cx="10972513" cy="11429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83" y="1600204"/>
            <a:ext cx="10972513" cy="4525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88" y="6356357"/>
            <a:ext cx="28447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6/13/2025</a:t>
            </a:fld>
            <a:endParaRPr lang="en-US"/>
          </a:p>
        </p:txBody>
      </p:sp>
      <p:sp>
        <p:nvSpPr>
          <p:cNvPr id="5" name="Footer Placeholder 4"/>
          <p:cNvSpPr>
            <a:spLocks noGrp="1"/>
          </p:cNvSpPr>
          <p:nvPr>
            <p:ph type="ftr" sz="quarter" idx="3"/>
          </p:nvPr>
        </p:nvSpPr>
        <p:spPr>
          <a:xfrm>
            <a:off x="4165495" y="6356357"/>
            <a:ext cx="38606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373" y="6356357"/>
            <a:ext cx="28447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54546" y="3726367"/>
            <a:ext cx="3006095" cy="1832923"/>
            <a:chOff x="0" y="0"/>
            <a:chExt cx="1071969" cy="653618"/>
          </a:xfrm>
        </p:grpSpPr>
        <p:sp>
          <p:nvSpPr>
            <p:cNvPr id="3" name="Freeform 3"/>
            <p:cNvSpPr/>
            <p:nvPr/>
          </p:nvSpPr>
          <p:spPr>
            <a:xfrm>
              <a:off x="0" y="0"/>
              <a:ext cx="1071969" cy="653618"/>
            </a:xfrm>
            <a:custGeom>
              <a:avLst/>
              <a:gdLst/>
              <a:ahLst/>
              <a:cxnLst/>
              <a:rect l="l" t="t" r="r" b="b"/>
              <a:pathLst>
                <a:path w="1071969" h="653618">
                  <a:moveTo>
                    <a:pt x="61810" y="0"/>
                  </a:moveTo>
                  <a:lnTo>
                    <a:pt x="1010159" y="0"/>
                  </a:lnTo>
                  <a:cubicBezTo>
                    <a:pt x="1026552" y="0"/>
                    <a:pt x="1042274" y="6512"/>
                    <a:pt x="1053866" y="18104"/>
                  </a:cubicBezTo>
                  <a:cubicBezTo>
                    <a:pt x="1065457" y="29695"/>
                    <a:pt x="1071969" y="45417"/>
                    <a:pt x="1071969" y="61810"/>
                  </a:cubicBezTo>
                  <a:lnTo>
                    <a:pt x="1071969" y="591808"/>
                  </a:lnTo>
                  <a:cubicBezTo>
                    <a:pt x="1071969" y="608201"/>
                    <a:pt x="1065457" y="623923"/>
                    <a:pt x="1053866" y="635514"/>
                  </a:cubicBezTo>
                  <a:cubicBezTo>
                    <a:pt x="1042274" y="647106"/>
                    <a:pt x="1026552" y="653618"/>
                    <a:pt x="1010159" y="653618"/>
                  </a:cubicBezTo>
                  <a:lnTo>
                    <a:pt x="61810" y="653618"/>
                  </a:lnTo>
                  <a:cubicBezTo>
                    <a:pt x="45417" y="653618"/>
                    <a:pt x="29695" y="647106"/>
                    <a:pt x="18104" y="635514"/>
                  </a:cubicBezTo>
                  <a:cubicBezTo>
                    <a:pt x="6512" y="623923"/>
                    <a:pt x="0" y="608201"/>
                    <a:pt x="0" y="591808"/>
                  </a:cubicBezTo>
                  <a:lnTo>
                    <a:pt x="0" y="61810"/>
                  </a:lnTo>
                  <a:cubicBezTo>
                    <a:pt x="0" y="45417"/>
                    <a:pt x="6512" y="29695"/>
                    <a:pt x="18104" y="18104"/>
                  </a:cubicBezTo>
                  <a:cubicBezTo>
                    <a:pt x="29695" y="6512"/>
                    <a:pt x="45417" y="0"/>
                    <a:pt x="61810" y="0"/>
                  </a:cubicBezTo>
                  <a:close/>
                </a:path>
              </a:pathLst>
            </a:custGeom>
            <a:solidFill>
              <a:srgbClr val="F6F4EC"/>
            </a:solidFill>
          </p:spPr>
          <p:txBody>
            <a:bodyPr/>
            <a:lstStyle/>
            <a:p>
              <a:endParaRPr lang="en-NZ"/>
            </a:p>
          </p:txBody>
        </p:sp>
        <p:sp>
          <p:nvSpPr>
            <p:cNvPr id="4" name="TextBox 4"/>
            <p:cNvSpPr txBox="1"/>
            <p:nvPr/>
          </p:nvSpPr>
          <p:spPr>
            <a:xfrm>
              <a:off x="0" y="-38100"/>
              <a:ext cx="1071969" cy="691718"/>
            </a:xfrm>
            <a:prstGeom prst="rect">
              <a:avLst/>
            </a:prstGeom>
          </p:spPr>
          <p:txBody>
            <a:bodyPr lIns="36102" tIns="36102" rIns="36102" bIns="36102" rtlCol="0" anchor="ctr"/>
            <a:lstStyle/>
            <a:p>
              <a:pPr algn="ctr">
                <a:lnSpc>
                  <a:spcPts val="1890"/>
                </a:lnSpc>
              </a:pPr>
              <a:endParaRPr/>
            </a:p>
          </p:txBody>
        </p:sp>
      </p:grpSp>
      <p:grpSp>
        <p:nvGrpSpPr>
          <p:cNvPr id="5" name="Group 5"/>
          <p:cNvGrpSpPr/>
          <p:nvPr/>
        </p:nvGrpSpPr>
        <p:grpSpPr>
          <a:xfrm>
            <a:off x="2518569" y="2214002"/>
            <a:ext cx="15120000" cy="999226"/>
            <a:chOff x="0" y="0"/>
            <a:chExt cx="5391771" cy="356323"/>
          </a:xfrm>
        </p:grpSpPr>
        <p:sp>
          <p:nvSpPr>
            <p:cNvPr id="6" name="Freeform 6"/>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0C818F"/>
            </a:solidFill>
          </p:spPr>
          <p:txBody>
            <a:bodyPr/>
            <a:lstStyle/>
            <a:p>
              <a:endParaRPr lang="en-NZ"/>
            </a:p>
          </p:txBody>
        </p:sp>
        <p:sp>
          <p:nvSpPr>
            <p:cNvPr id="7" name="TextBox 7"/>
            <p:cNvSpPr txBox="1"/>
            <p:nvPr/>
          </p:nvSpPr>
          <p:spPr>
            <a:xfrm>
              <a:off x="0" y="-9525"/>
              <a:ext cx="5391771" cy="365848"/>
            </a:xfrm>
            <a:prstGeom prst="rect">
              <a:avLst/>
            </a:prstGeom>
          </p:spPr>
          <p:txBody>
            <a:bodyPr lIns="36102" tIns="36102" rIns="36102" bIns="36102" rtlCol="0" anchor="ctr"/>
            <a:lstStyle/>
            <a:p>
              <a:pPr algn="ctr">
                <a:lnSpc>
                  <a:spcPts val="1193"/>
                </a:lnSpc>
              </a:pPr>
              <a:endParaRPr/>
            </a:p>
          </p:txBody>
        </p:sp>
      </p:grpSp>
      <p:grpSp>
        <p:nvGrpSpPr>
          <p:cNvPr id="8" name="Group 8"/>
          <p:cNvGrpSpPr/>
          <p:nvPr/>
        </p:nvGrpSpPr>
        <p:grpSpPr>
          <a:xfrm>
            <a:off x="5767003" y="3729123"/>
            <a:ext cx="4342003" cy="1830166"/>
            <a:chOff x="0" y="0"/>
            <a:chExt cx="1548352" cy="652635"/>
          </a:xfrm>
        </p:grpSpPr>
        <p:sp>
          <p:nvSpPr>
            <p:cNvPr id="9" name="Freeform 9"/>
            <p:cNvSpPr/>
            <p:nvPr/>
          </p:nvSpPr>
          <p:spPr>
            <a:xfrm>
              <a:off x="0" y="0"/>
              <a:ext cx="1548352" cy="652635"/>
            </a:xfrm>
            <a:custGeom>
              <a:avLst/>
              <a:gdLst/>
              <a:ahLst/>
              <a:cxnLst/>
              <a:rect l="l" t="t" r="r" b="b"/>
              <a:pathLst>
                <a:path w="1548352" h="652635">
                  <a:moveTo>
                    <a:pt x="42793" y="0"/>
                  </a:moveTo>
                  <a:lnTo>
                    <a:pt x="1505559" y="0"/>
                  </a:lnTo>
                  <a:cubicBezTo>
                    <a:pt x="1516909" y="0"/>
                    <a:pt x="1527793" y="4509"/>
                    <a:pt x="1535818" y="12534"/>
                  </a:cubicBezTo>
                  <a:cubicBezTo>
                    <a:pt x="1543844" y="20559"/>
                    <a:pt x="1548352" y="31443"/>
                    <a:pt x="1548352" y="42793"/>
                  </a:cubicBezTo>
                  <a:lnTo>
                    <a:pt x="1548352" y="609842"/>
                  </a:lnTo>
                  <a:cubicBezTo>
                    <a:pt x="1548352" y="633476"/>
                    <a:pt x="1529193" y="652635"/>
                    <a:pt x="1505559" y="652635"/>
                  </a:cubicBezTo>
                  <a:lnTo>
                    <a:pt x="42793" y="652635"/>
                  </a:lnTo>
                  <a:cubicBezTo>
                    <a:pt x="31443" y="652635"/>
                    <a:pt x="20559" y="648126"/>
                    <a:pt x="12534" y="640101"/>
                  </a:cubicBezTo>
                  <a:cubicBezTo>
                    <a:pt x="4509" y="632076"/>
                    <a:pt x="0" y="621191"/>
                    <a:pt x="0" y="609842"/>
                  </a:cubicBezTo>
                  <a:lnTo>
                    <a:pt x="0" y="42793"/>
                  </a:lnTo>
                  <a:cubicBezTo>
                    <a:pt x="0" y="31443"/>
                    <a:pt x="4509" y="20559"/>
                    <a:pt x="12534" y="12534"/>
                  </a:cubicBezTo>
                  <a:cubicBezTo>
                    <a:pt x="20559" y="4509"/>
                    <a:pt x="31443" y="0"/>
                    <a:pt x="42793" y="0"/>
                  </a:cubicBezTo>
                  <a:close/>
                </a:path>
              </a:pathLst>
            </a:custGeom>
            <a:solidFill>
              <a:srgbClr val="F6F4EC"/>
            </a:solidFill>
          </p:spPr>
          <p:txBody>
            <a:bodyPr/>
            <a:lstStyle/>
            <a:p>
              <a:endParaRPr lang="en-NZ"/>
            </a:p>
          </p:txBody>
        </p:sp>
        <p:sp>
          <p:nvSpPr>
            <p:cNvPr id="10" name="TextBox 10"/>
            <p:cNvSpPr txBox="1"/>
            <p:nvPr/>
          </p:nvSpPr>
          <p:spPr>
            <a:xfrm>
              <a:off x="0" y="-38100"/>
              <a:ext cx="1548352" cy="690735"/>
            </a:xfrm>
            <a:prstGeom prst="rect">
              <a:avLst/>
            </a:prstGeom>
          </p:spPr>
          <p:txBody>
            <a:bodyPr lIns="36102" tIns="36102" rIns="36102" bIns="36102" rtlCol="0" anchor="ctr"/>
            <a:lstStyle/>
            <a:p>
              <a:pPr algn="ctr">
                <a:lnSpc>
                  <a:spcPts val="1890"/>
                </a:lnSpc>
              </a:pPr>
              <a:endParaRPr/>
            </a:p>
          </p:txBody>
        </p:sp>
      </p:grpSp>
      <p:grpSp>
        <p:nvGrpSpPr>
          <p:cNvPr id="11" name="Group 11"/>
          <p:cNvGrpSpPr/>
          <p:nvPr/>
        </p:nvGrpSpPr>
        <p:grpSpPr>
          <a:xfrm>
            <a:off x="10262422" y="3726367"/>
            <a:ext cx="7166038" cy="8755371"/>
            <a:chOff x="0" y="0"/>
            <a:chExt cx="2523502" cy="3083181"/>
          </a:xfrm>
        </p:grpSpPr>
        <p:sp>
          <p:nvSpPr>
            <p:cNvPr id="12" name="Freeform 12"/>
            <p:cNvSpPr/>
            <p:nvPr/>
          </p:nvSpPr>
          <p:spPr>
            <a:xfrm>
              <a:off x="0" y="0"/>
              <a:ext cx="2523502" cy="3083181"/>
            </a:xfrm>
            <a:custGeom>
              <a:avLst/>
              <a:gdLst/>
              <a:ahLst/>
              <a:cxnLst/>
              <a:rect l="l" t="t" r="r" b="b"/>
              <a:pathLst>
                <a:path w="2523502" h="3083181">
                  <a:moveTo>
                    <a:pt x="25929" y="0"/>
                  </a:moveTo>
                  <a:lnTo>
                    <a:pt x="2497573" y="0"/>
                  </a:lnTo>
                  <a:cubicBezTo>
                    <a:pt x="2511893" y="0"/>
                    <a:pt x="2523502" y="11609"/>
                    <a:pt x="2523502" y="25929"/>
                  </a:cubicBezTo>
                  <a:lnTo>
                    <a:pt x="2523502" y="3057253"/>
                  </a:lnTo>
                  <a:cubicBezTo>
                    <a:pt x="2523502" y="3071573"/>
                    <a:pt x="2511893" y="3083181"/>
                    <a:pt x="2497573" y="3083181"/>
                  </a:cubicBezTo>
                  <a:lnTo>
                    <a:pt x="25929" y="3083181"/>
                  </a:lnTo>
                  <a:cubicBezTo>
                    <a:pt x="11609" y="3083181"/>
                    <a:pt x="0" y="3071573"/>
                    <a:pt x="0" y="3057253"/>
                  </a:cubicBezTo>
                  <a:lnTo>
                    <a:pt x="0" y="25929"/>
                  </a:lnTo>
                  <a:cubicBezTo>
                    <a:pt x="0" y="11609"/>
                    <a:pt x="11609" y="0"/>
                    <a:pt x="25929" y="0"/>
                  </a:cubicBezTo>
                  <a:close/>
                </a:path>
              </a:pathLst>
            </a:custGeom>
            <a:solidFill>
              <a:srgbClr val="F6F4EC"/>
            </a:solidFill>
          </p:spPr>
          <p:txBody>
            <a:bodyPr/>
            <a:lstStyle/>
            <a:p>
              <a:endParaRPr lang="en-NZ"/>
            </a:p>
          </p:txBody>
        </p:sp>
        <p:sp>
          <p:nvSpPr>
            <p:cNvPr id="13" name="TextBox 13"/>
            <p:cNvSpPr txBox="1"/>
            <p:nvPr/>
          </p:nvSpPr>
          <p:spPr>
            <a:xfrm>
              <a:off x="0" y="-38100"/>
              <a:ext cx="2523502" cy="3121281"/>
            </a:xfrm>
            <a:prstGeom prst="rect">
              <a:avLst/>
            </a:prstGeom>
          </p:spPr>
          <p:txBody>
            <a:bodyPr lIns="36102" tIns="36102" rIns="36102" bIns="36102" rtlCol="0" anchor="ctr"/>
            <a:lstStyle/>
            <a:p>
              <a:pPr algn="ctr">
                <a:lnSpc>
                  <a:spcPts val="1890"/>
                </a:lnSpc>
              </a:pPr>
              <a:endParaRPr/>
            </a:p>
          </p:txBody>
        </p:sp>
      </p:grpSp>
      <p:pic>
        <p:nvPicPr>
          <p:cNvPr id="14" name="Picture 14"/>
          <p:cNvPicPr>
            <a:picLocks noChangeAspect="1"/>
          </p:cNvPicPr>
          <p:nvPr/>
        </p:nvPicPr>
        <p:blipFill>
          <a:blip r:embed="rId2"/>
          <a:stretch>
            <a:fillRect/>
          </a:stretch>
        </p:blipFill>
        <p:spPr>
          <a:xfrm>
            <a:off x="7213697" y="4033319"/>
            <a:ext cx="3208326" cy="1480485"/>
          </a:xfrm>
          <a:prstGeom prst="rect">
            <a:avLst/>
          </a:prstGeom>
        </p:spPr>
      </p:pic>
      <p:pic>
        <p:nvPicPr>
          <p:cNvPr id="15" name="Picture 15" descr="Bar graph showing performance"/>
          <p:cNvPicPr>
            <a:picLocks noChangeAspect="1"/>
          </p:cNvPicPr>
          <p:nvPr/>
        </p:nvPicPr>
        <p:blipFill>
          <a:blip r:embed="rId3"/>
          <a:stretch>
            <a:fillRect/>
          </a:stretch>
        </p:blipFill>
        <p:spPr>
          <a:xfrm>
            <a:off x="11969715" y="3621490"/>
            <a:ext cx="6273679" cy="8745864"/>
          </a:xfrm>
          <a:prstGeom prst="rect">
            <a:avLst/>
          </a:prstGeom>
        </p:spPr>
      </p:pic>
      <p:sp>
        <p:nvSpPr>
          <p:cNvPr id="16" name="AutoShape 16"/>
          <p:cNvSpPr/>
          <p:nvPr/>
        </p:nvSpPr>
        <p:spPr>
          <a:xfrm>
            <a:off x="9873007" y="4187318"/>
            <a:ext cx="0" cy="1158014"/>
          </a:xfrm>
          <a:prstGeom prst="line">
            <a:avLst/>
          </a:prstGeom>
          <a:ln w="38100" cap="flat">
            <a:solidFill>
              <a:srgbClr val="FF914D">
                <a:alpha val="76863"/>
              </a:srgbClr>
            </a:solidFill>
            <a:prstDash val="solid"/>
            <a:headEnd type="none" w="sm" len="sm"/>
            <a:tailEnd type="none" w="sm" len="sm"/>
          </a:ln>
        </p:spPr>
        <p:txBody>
          <a:bodyPr/>
          <a:lstStyle/>
          <a:p>
            <a:endParaRPr lang="en-NZ"/>
          </a:p>
        </p:txBody>
      </p:sp>
      <p:sp>
        <p:nvSpPr>
          <p:cNvPr id="17" name="AutoShape 17"/>
          <p:cNvSpPr/>
          <p:nvPr/>
        </p:nvSpPr>
        <p:spPr>
          <a:xfrm>
            <a:off x="9784347" y="4187318"/>
            <a:ext cx="0" cy="1158014"/>
          </a:xfrm>
          <a:prstGeom prst="line">
            <a:avLst/>
          </a:prstGeom>
          <a:ln w="38100" cap="flat">
            <a:solidFill>
              <a:srgbClr val="FF3131">
                <a:alpha val="60000"/>
              </a:srgbClr>
            </a:solidFill>
            <a:prstDash val="sysDot"/>
            <a:headEnd type="none" w="sm" len="sm"/>
            <a:tailEnd type="none" w="sm" len="sm"/>
          </a:ln>
        </p:spPr>
        <p:txBody>
          <a:bodyPr/>
          <a:lstStyle/>
          <a:p>
            <a:endParaRPr lang="en-NZ"/>
          </a:p>
        </p:txBody>
      </p:sp>
      <p:sp>
        <p:nvSpPr>
          <p:cNvPr id="18" name="AutoShape 18"/>
          <p:cNvSpPr/>
          <p:nvPr/>
        </p:nvSpPr>
        <p:spPr>
          <a:xfrm flipH="1">
            <a:off x="9224585" y="3939965"/>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19" name="AutoShape 19"/>
          <p:cNvSpPr/>
          <p:nvPr/>
        </p:nvSpPr>
        <p:spPr>
          <a:xfrm flipH="1" flipV="1">
            <a:off x="9224585" y="4033899"/>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20" name="AutoShape 20"/>
          <p:cNvSpPr/>
          <p:nvPr/>
        </p:nvSpPr>
        <p:spPr>
          <a:xfrm>
            <a:off x="16843092" y="4161928"/>
            <a:ext cx="0" cy="7476607"/>
          </a:xfrm>
          <a:prstGeom prst="line">
            <a:avLst/>
          </a:prstGeom>
          <a:ln w="38100" cap="flat">
            <a:solidFill>
              <a:srgbClr val="FF3131">
                <a:alpha val="56863"/>
              </a:srgbClr>
            </a:solidFill>
            <a:prstDash val="sysDot"/>
            <a:headEnd type="none" w="sm" len="sm"/>
            <a:tailEnd type="none" w="sm" len="sm"/>
          </a:ln>
        </p:spPr>
        <p:txBody>
          <a:bodyPr/>
          <a:lstStyle/>
          <a:p>
            <a:endParaRPr lang="en-NZ"/>
          </a:p>
        </p:txBody>
      </p:sp>
      <p:sp>
        <p:nvSpPr>
          <p:cNvPr id="21" name="AutoShape 21"/>
          <p:cNvSpPr/>
          <p:nvPr/>
        </p:nvSpPr>
        <p:spPr>
          <a:xfrm flipV="1">
            <a:off x="17052642" y="4161928"/>
            <a:ext cx="0" cy="7476607"/>
          </a:xfrm>
          <a:prstGeom prst="line">
            <a:avLst/>
          </a:prstGeom>
          <a:ln w="38100" cap="flat">
            <a:solidFill>
              <a:srgbClr val="FF914D">
                <a:alpha val="56863"/>
              </a:srgbClr>
            </a:solidFill>
            <a:prstDash val="solid"/>
            <a:headEnd type="none" w="sm" len="sm"/>
            <a:tailEnd type="none" w="sm" len="sm"/>
          </a:ln>
        </p:spPr>
        <p:txBody>
          <a:bodyPr/>
          <a:lstStyle/>
          <a:p>
            <a:endParaRPr lang="en-NZ"/>
          </a:p>
        </p:txBody>
      </p:sp>
      <p:grpSp>
        <p:nvGrpSpPr>
          <p:cNvPr id="22" name="Group 22"/>
          <p:cNvGrpSpPr/>
          <p:nvPr/>
        </p:nvGrpSpPr>
        <p:grpSpPr>
          <a:xfrm>
            <a:off x="2643293" y="5719005"/>
            <a:ext cx="7427538" cy="1402156"/>
            <a:chOff x="0" y="0"/>
            <a:chExt cx="2648650" cy="500007"/>
          </a:xfrm>
        </p:grpSpPr>
        <p:sp>
          <p:nvSpPr>
            <p:cNvPr id="23" name="Freeform 23"/>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4" name="TextBox 24"/>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5" name="Group 25"/>
          <p:cNvGrpSpPr/>
          <p:nvPr/>
        </p:nvGrpSpPr>
        <p:grpSpPr>
          <a:xfrm>
            <a:off x="2691440" y="7280877"/>
            <a:ext cx="7427538" cy="1402156"/>
            <a:chOff x="0" y="0"/>
            <a:chExt cx="2648650" cy="500007"/>
          </a:xfrm>
        </p:grpSpPr>
        <p:sp>
          <p:nvSpPr>
            <p:cNvPr id="26" name="Freeform 26"/>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7" name="TextBox 27"/>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8" name="Group 28"/>
          <p:cNvGrpSpPr/>
          <p:nvPr/>
        </p:nvGrpSpPr>
        <p:grpSpPr>
          <a:xfrm>
            <a:off x="2727797" y="8844960"/>
            <a:ext cx="7427538" cy="3664579"/>
            <a:chOff x="0" y="0"/>
            <a:chExt cx="2648650" cy="1306784"/>
          </a:xfrm>
        </p:grpSpPr>
        <p:sp>
          <p:nvSpPr>
            <p:cNvPr id="29" name="Freeform 29"/>
            <p:cNvSpPr/>
            <p:nvPr/>
          </p:nvSpPr>
          <p:spPr>
            <a:xfrm>
              <a:off x="0" y="0"/>
              <a:ext cx="2648650" cy="1306784"/>
            </a:xfrm>
            <a:custGeom>
              <a:avLst/>
              <a:gdLst/>
              <a:ahLst/>
              <a:cxnLst/>
              <a:rect l="l" t="t" r="r" b="b"/>
              <a:pathLst>
                <a:path w="2648650" h="1306784">
                  <a:moveTo>
                    <a:pt x="25016" y="0"/>
                  </a:moveTo>
                  <a:lnTo>
                    <a:pt x="2623634" y="0"/>
                  </a:lnTo>
                  <a:cubicBezTo>
                    <a:pt x="2630268" y="0"/>
                    <a:pt x="2636631" y="2636"/>
                    <a:pt x="2641323" y="7327"/>
                  </a:cubicBezTo>
                  <a:cubicBezTo>
                    <a:pt x="2646014" y="12018"/>
                    <a:pt x="2648650" y="18381"/>
                    <a:pt x="2648650" y="25016"/>
                  </a:cubicBezTo>
                  <a:lnTo>
                    <a:pt x="2648650" y="1281768"/>
                  </a:lnTo>
                  <a:cubicBezTo>
                    <a:pt x="2648650" y="1288402"/>
                    <a:pt x="2646014" y="1294765"/>
                    <a:pt x="2641323" y="1299457"/>
                  </a:cubicBezTo>
                  <a:cubicBezTo>
                    <a:pt x="2636631" y="1304148"/>
                    <a:pt x="2630268" y="1306784"/>
                    <a:pt x="2623634" y="1306784"/>
                  </a:cubicBezTo>
                  <a:lnTo>
                    <a:pt x="25016" y="1306784"/>
                  </a:lnTo>
                  <a:cubicBezTo>
                    <a:pt x="11200" y="1306784"/>
                    <a:pt x="0" y="1295584"/>
                    <a:pt x="0" y="1281768"/>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30" name="TextBox 30"/>
            <p:cNvSpPr txBox="1"/>
            <p:nvPr/>
          </p:nvSpPr>
          <p:spPr>
            <a:xfrm>
              <a:off x="0" y="-38100"/>
              <a:ext cx="2648650" cy="1344884"/>
            </a:xfrm>
            <a:prstGeom prst="rect">
              <a:avLst/>
            </a:prstGeom>
          </p:spPr>
          <p:txBody>
            <a:bodyPr lIns="36102" tIns="36102" rIns="36102" bIns="36102" rtlCol="0" anchor="ctr"/>
            <a:lstStyle/>
            <a:p>
              <a:pPr algn="ctr">
                <a:lnSpc>
                  <a:spcPts val="1890"/>
                </a:lnSpc>
              </a:pPr>
              <a:endParaRPr/>
            </a:p>
          </p:txBody>
        </p:sp>
      </p:grpSp>
      <p:graphicFrame>
        <p:nvGraphicFramePr>
          <p:cNvPr id="31" name="Table 31"/>
          <p:cNvGraphicFramePr>
            <a:graphicFrameLocks noGrp="1"/>
          </p:cNvGraphicFramePr>
          <p:nvPr/>
        </p:nvGraphicFramePr>
        <p:xfrm>
          <a:off x="2902185" y="7798411"/>
          <a:ext cx="6963921" cy="733424"/>
        </p:xfrm>
        <a:graphic>
          <a:graphicData uri="http://schemas.openxmlformats.org/drawingml/2006/table">
            <a:tbl>
              <a:tblPr/>
              <a:tblGrid>
                <a:gridCol w="2757463">
                  <a:extLst>
                    <a:ext uri="{9D8B030D-6E8A-4147-A177-3AD203B41FA5}">
                      <a16:colId xmlns:a16="http://schemas.microsoft.com/office/drawing/2014/main" val="20000"/>
                    </a:ext>
                  </a:extLst>
                </a:gridCol>
                <a:gridCol w="1479272">
                  <a:extLst>
                    <a:ext uri="{9D8B030D-6E8A-4147-A177-3AD203B41FA5}">
                      <a16:colId xmlns:a16="http://schemas.microsoft.com/office/drawing/2014/main" val="20001"/>
                    </a:ext>
                  </a:extLst>
                </a:gridCol>
                <a:gridCol w="1419426">
                  <a:extLst>
                    <a:ext uri="{9D8B030D-6E8A-4147-A177-3AD203B41FA5}">
                      <a16:colId xmlns:a16="http://schemas.microsoft.com/office/drawing/2014/main" val="20002"/>
                    </a:ext>
                  </a:extLst>
                </a:gridCol>
                <a:gridCol w="1307760">
                  <a:extLst>
                    <a:ext uri="{9D8B030D-6E8A-4147-A177-3AD203B41FA5}">
                      <a16:colId xmlns:a16="http://schemas.microsoft.com/office/drawing/2014/main" val="20003"/>
                    </a:ext>
                  </a:extLst>
                </a:gridCol>
              </a:tblGrid>
              <a:tr h="366712">
                <a:tc>
                  <a:txBody>
                    <a:bodyPr/>
                    <a:lstStyle/>
                    <a:p>
                      <a:pPr algn="ctr">
                        <a:lnSpc>
                          <a:spcPts val="1679"/>
                        </a:lnSpc>
                        <a:defRPr/>
                      </a:pP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2023/24</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2024/25</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 change</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712">
                <a:tc>
                  <a:txBody>
                    <a:bodyPr/>
                    <a:lstStyle/>
                    <a:p>
                      <a:pPr algn="ctr">
                        <a:lnSpc>
                          <a:spcPts val="1679"/>
                        </a:lnSpc>
                        <a:defRPr/>
                      </a:pPr>
                      <a:r>
                        <a:rPr lang="en-US" sz="1200">
                          <a:solidFill>
                            <a:srgbClr val="000000"/>
                          </a:solidFill>
                          <a:latin typeface="Poppins"/>
                          <a:ea typeface="Poppins"/>
                          <a:cs typeface="Poppins"/>
                          <a:sym typeface="Poppins"/>
                        </a:rPr>
                        <a:t>Faster cancer treatment &lt;31 days </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83.0%</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84.6%</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dirty="0">
                          <a:solidFill>
                            <a:srgbClr val="00944D"/>
                          </a:solidFill>
                          <a:latin typeface="Poppins Bold"/>
                          <a:ea typeface="Poppins Bold"/>
                          <a:cs typeface="Poppins Bold"/>
                          <a:sym typeface="Poppins Bold"/>
                        </a:rPr>
                        <a:t>1.6%</a:t>
                      </a:r>
                      <a:endParaRPr lang="en-US" sz="1100" dirty="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2" name="AutoShape 32"/>
          <p:cNvSpPr/>
          <p:nvPr/>
        </p:nvSpPr>
        <p:spPr>
          <a:xfrm flipH="1" flipV="1">
            <a:off x="15631232" y="4057002"/>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33" name="AutoShape 33"/>
          <p:cNvSpPr/>
          <p:nvPr/>
        </p:nvSpPr>
        <p:spPr>
          <a:xfrm flipH="1">
            <a:off x="15631232" y="3961019"/>
            <a:ext cx="648425" cy="0"/>
          </a:xfrm>
          <a:prstGeom prst="line">
            <a:avLst/>
          </a:prstGeom>
          <a:ln w="38100" cap="flat">
            <a:solidFill>
              <a:srgbClr val="FF3131"/>
            </a:solidFill>
            <a:prstDash val="sysDot"/>
            <a:headEnd type="none" w="sm" len="sm"/>
            <a:tailEnd type="none" w="sm" len="sm"/>
          </a:ln>
        </p:spPr>
        <p:txBody>
          <a:bodyPr/>
          <a:lstStyle/>
          <a:p>
            <a:endParaRPr lang="en-NZ"/>
          </a:p>
        </p:txBody>
      </p:sp>
      <p:grpSp>
        <p:nvGrpSpPr>
          <p:cNvPr id="34" name="Group 34"/>
          <p:cNvGrpSpPr/>
          <p:nvPr/>
        </p:nvGrpSpPr>
        <p:grpSpPr>
          <a:xfrm>
            <a:off x="2902185" y="6249429"/>
            <a:ext cx="3246146" cy="717123"/>
            <a:chOff x="0" y="0"/>
            <a:chExt cx="1174625" cy="259492"/>
          </a:xfrm>
        </p:grpSpPr>
        <p:sp>
          <p:nvSpPr>
            <p:cNvPr id="35" name="Freeform 35"/>
            <p:cNvSpPr/>
            <p:nvPr/>
          </p:nvSpPr>
          <p:spPr>
            <a:xfrm>
              <a:off x="0" y="0"/>
              <a:ext cx="1174625" cy="259492"/>
            </a:xfrm>
            <a:custGeom>
              <a:avLst/>
              <a:gdLst/>
              <a:ahLst/>
              <a:cxnLst/>
              <a:rect l="l" t="t" r="r" b="b"/>
              <a:pathLst>
                <a:path w="1174625" h="259492">
                  <a:moveTo>
                    <a:pt x="57239" y="0"/>
                  </a:moveTo>
                  <a:lnTo>
                    <a:pt x="1117386" y="0"/>
                  </a:lnTo>
                  <a:cubicBezTo>
                    <a:pt x="1148998" y="0"/>
                    <a:pt x="1174625" y="25627"/>
                    <a:pt x="1174625" y="57239"/>
                  </a:cubicBezTo>
                  <a:lnTo>
                    <a:pt x="1174625" y="202253"/>
                  </a:lnTo>
                  <a:cubicBezTo>
                    <a:pt x="1174625" y="233866"/>
                    <a:pt x="1148998" y="259492"/>
                    <a:pt x="1117386" y="259492"/>
                  </a:cubicBezTo>
                  <a:lnTo>
                    <a:pt x="57239" y="259492"/>
                  </a:lnTo>
                  <a:cubicBezTo>
                    <a:pt x="42058" y="259492"/>
                    <a:pt x="27499" y="253462"/>
                    <a:pt x="16765" y="242728"/>
                  </a:cubicBezTo>
                  <a:cubicBezTo>
                    <a:pt x="6031" y="231993"/>
                    <a:pt x="0" y="217434"/>
                    <a:pt x="0" y="202253"/>
                  </a:cubicBezTo>
                  <a:lnTo>
                    <a:pt x="0" y="57239"/>
                  </a:lnTo>
                  <a:cubicBezTo>
                    <a:pt x="0" y="25627"/>
                    <a:pt x="25627" y="0"/>
                    <a:pt x="57239" y="0"/>
                  </a:cubicBezTo>
                  <a:close/>
                </a:path>
              </a:pathLst>
            </a:custGeom>
            <a:solidFill>
              <a:srgbClr val="0C818F"/>
            </a:solidFill>
          </p:spPr>
          <p:txBody>
            <a:bodyPr/>
            <a:lstStyle/>
            <a:p>
              <a:endParaRPr lang="en-NZ"/>
            </a:p>
          </p:txBody>
        </p:sp>
        <p:sp>
          <p:nvSpPr>
            <p:cNvPr id="36" name="TextBox 36"/>
            <p:cNvSpPr txBox="1"/>
            <p:nvPr/>
          </p:nvSpPr>
          <p:spPr>
            <a:xfrm>
              <a:off x="0" y="-38100"/>
              <a:ext cx="1174625" cy="297592"/>
            </a:xfrm>
            <a:prstGeom prst="rect">
              <a:avLst/>
            </a:prstGeom>
          </p:spPr>
          <p:txBody>
            <a:bodyPr lIns="36102" tIns="36102" rIns="36102" bIns="36102" rtlCol="0" anchor="ctr"/>
            <a:lstStyle/>
            <a:p>
              <a:pPr algn="ctr">
                <a:lnSpc>
                  <a:spcPts val="1890"/>
                </a:lnSpc>
              </a:pPr>
              <a:endParaRPr/>
            </a:p>
          </p:txBody>
        </p:sp>
      </p:grpSp>
      <p:grpSp>
        <p:nvGrpSpPr>
          <p:cNvPr id="37" name="Group 37"/>
          <p:cNvGrpSpPr/>
          <p:nvPr/>
        </p:nvGrpSpPr>
        <p:grpSpPr>
          <a:xfrm>
            <a:off x="6438283" y="6249431"/>
            <a:ext cx="3246146" cy="717123"/>
            <a:chOff x="0" y="0"/>
            <a:chExt cx="1174625" cy="259492"/>
          </a:xfrm>
        </p:grpSpPr>
        <p:sp>
          <p:nvSpPr>
            <p:cNvPr id="38" name="Freeform 38"/>
            <p:cNvSpPr/>
            <p:nvPr/>
          </p:nvSpPr>
          <p:spPr>
            <a:xfrm>
              <a:off x="0" y="0"/>
              <a:ext cx="1174625" cy="259492"/>
            </a:xfrm>
            <a:custGeom>
              <a:avLst/>
              <a:gdLst/>
              <a:ahLst/>
              <a:cxnLst/>
              <a:rect l="l" t="t" r="r" b="b"/>
              <a:pathLst>
                <a:path w="1174625" h="259492">
                  <a:moveTo>
                    <a:pt x="57239" y="0"/>
                  </a:moveTo>
                  <a:lnTo>
                    <a:pt x="1117386" y="0"/>
                  </a:lnTo>
                  <a:cubicBezTo>
                    <a:pt x="1148998" y="0"/>
                    <a:pt x="1174625" y="25627"/>
                    <a:pt x="1174625" y="57239"/>
                  </a:cubicBezTo>
                  <a:lnTo>
                    <a:pt x="1174625" y="202253"/>
                  </a:lnTo>
                  <a:cubicBezTo>
                    <a:pt x="1174625" y="233866"/>
                    <a:pt x="1148998" y="259492"/>
                    <a:pt x="1117386" y="259492"/>
                  </a:cubicBezTo>
                  <a:lnTo>
                    <a:pt x="57239" y="259492"/>
                  </a:lnTo>
                  <a:cubicBezTo>
                    <a:pt x="42058" y="259492"/>
                    <a:pt x="27499" y="253462"/>
                    <a:pt x="16765" y="242728"/>
                  </a:cubicBezTo>
                  <a:cubicBezTo>
                    <a:pt x="6031" y="231993"/>
                    <a:pt x="0" y="217434"/>
                    <a:pt x="0" y="202253"/>
                  </a:cubicBezTo>
                  <a:lnTo>
                    <a:pt x="0" y="57239"/>
                  </a:lnTo>
                  <a:cubicBezTo>
                    <a:pt x="0" y="25627"/>
                    <a:pt x="25627" y="0"/>
                    <a:pt x="57239" y="0"/>
                  </a:cubicBezTo>
                  <a:close/>
                </a:path>
              </a:pathLst>
            </a:custGeom>
            <a:solidFill>
              <a:srgbClr val="0C818F"/>
            </a:solidFill>
          </p:spPr>
          <p:txBody>
            <a:bodyPr/>
            <a:lstStyle/>
            <a:p>
              <a:endParaRPr lang="en-NZ"/>
            </a:p>
          </p:txBody>
        </p:sp>
        <p:sp>
          <p:nvSpPr>
            <p:cNvPr id="39" name="TextBox 39"/>
            <p:cNvSpPr txBox="1"/>
            <p:nvPr/>
          </p:nvSpPr>
          <p:spPr>
            <a:xfrm>
              <a:off x="0" y="-38100"/>
              <a:ext cx="1174625" cy="297592"/>
            </a:xfrm>
            <a:prstGeom prst="rect">
              <a:avLst/>
            </a:prstGeom>
          </p:spPr>
          <p:txBody>
            <a:bodyPr lIns="36102" tIns="36102" rIns="36102" bIns="36102" rtlCol="0" anchor="ctr"/>
            <a:lstStyle/>
            <a:p>
              <a:pPr algn="ctr">
                <a:lnSpc>
                  <a:spcPts val="1890"/>
                </a:lnSpc>
              </a:pPr>
              <a:endParaRPr/>
            </a:p>
          </p:txBody>
        </p:sp>
      </p:grpSp>
      <p:sp>
        <p:nvSpPr>
          <p:cNvPr id="40" name="Freeform 40"/>
          <p:cNvSpPr/>
          <p:nvPr/>
        </p:nvSpPr>
        <p:spPr>
          <a:xfrm>
            <a:off x="2607295" y="2318064"/>
            <a:ext cx="2941388" cy="791103"/>
          </a:xfrm>
          <a:custGeom>
            <a:avLst/>
            <a:gdLst/>
            <a:ahLst/>
            <a:cxnLst/>
            <a:rect l="l" t="t" r="r" b="b"/>
            <a:pathLst>
              <a:path w="2941388" h="791103">
                <a:moveTo>
                  <a:pt x="0" y="0"/>
                </a:moveTo>
                <a:lnTo>
                  <a:pt x="2941387" y="0"/>
                </a:lnTo>
                <a:lnTo>
                  <a:pt x="2941387" y="791103"/>
                </a:lnTo>
                <a:lnTo>
                  <a:pt x="0" y="791103"/>
                </a:lnTo>
                <a:lnTo>
                  <a:pt x="0" y="0"/>
                </a:lnTo>
                <a:close/>
              </a:path>
            </a:pathLst>
          </a:custGeom>
          <a:blipFill>
            <a:blip r:embed="rId4"/>
            <a:stretch>
              <a:fillRect/>
            </a:stretch>
          </a:blipFill>
        </p:spPr>
        <p:txBody>
          <a:bodyPr/>
          <a:lstStyle/>
          <a:p>
            <a:endParaRPr lang="en-NZ"/>
          </a:p>
        </p:txBody>
      </p:sp>
      <p:sp>
        <p:nvSpPr>
          <p:cNvPr id="41" name="Freeform 41"/>
          <p:cNvSpPr/>
          <p:nvPr/>
        </p:nvSpPr>
        <p:spPr>
          <a:xfrm>
            <a:off x="2782879" y="4213365"/>
            <a:ext cx="2749422" cy="1120389"/>
          </a:xfrm>
          <a:custGeom>
            <a:avLst/>
            <a:gdLst/>
            <a:ahLst/>
            <a:cxnLst/>
            <a:rect l="l" t="t" r="r" b="b"/>
            <a:pathLst>
              <a:path w="2749422" h="1120389">
                <a:moveTo>
                  <a:pt x="0" y="0"/>
                </a:moveTo>
                <a:lnTo>
                  <a:pt x="2749422" y="0"/>
                </a:lnTo>
                <a:lnTo>
                  <a:pt x="2749422" y="1120390"/>
                </a:lnTo>
                <a:lnTo>
                  <a:pt x="0" y="1120390"/>
                </a:lnTo>
                <a:lnTo>
                  <a:pt x="0" y="0"/>
                </a:lnTo>
                <a:close/>
              </a:path>
            </a:pathLst>
          </a:custGeom>
          <a:blipFill>
            <a:blip r:embed="rId5"/>
            <a:stretch>
              <a:fillRect/>
            </a:stretch>
          </a:blipFill>
        </p:spPr>
        <p:txBody>
          <a:bodyPr/>
          <a:lstStyle/>
          <a:p>
            <a:endParaRPr lang="en-NZ"/>
          </a:p>
        </p:txBody>
      </p:sp>
      <p:sp>
        <p:nvSpPr>
          <p:cNvPr id="42" name="TextBox 42"/>
          <p:cNvSpPr txBox="1"/>
          <p:nvPr/>
        </p:nvSpPr>
        <p:spPr>
          <a:xfrm>
            <a:off x="6943075" y="2207898"/>
            <a:ext cx="6255510" cy="878895"/>
          </a:xfrm>
          <a:prstGeom prst="rect">
            <a:avLst/>
          </a:prstGeom>
        </p:spPr>
        <p:txBody>
          <a:bodyPr lIns="0" tIns="0" rIns="0" bIns="0" rtlCol="0" anchor="t">
            <a:spAutoFit/>
          </a:bodyPr>
          <a:lstStyle/>
          <a:p>
            <a:pPr algn="ctr">
              <a:lnSpc>
                <a:spcPts val="4130"/>
              </a:lnSpc>
            </a:pPr>
            <a:r>
              <a:rPr lang="en-US" sz="2950" b="1">
                <a:solidFill>
                  <a:srgbClr val="FFFFFF"/>
                </a:solidFill>
                <a:latin typeface="Poppins Bold"/>
                <a:ea typeface="Poppins Bold"/>
                <a:cs typeface="Poppins Bold"/>
                <a:sym typeface="Poppins Bold"/>
              </a:rPr>
              <a:t>Faster cancer treatment</a:t>
            </a:r>
          </a:p>
          <a:p>
            <a:pPr algn="ctr">
              <a:lnSpc>
                <a:spcPts val="2891"/>
              </a:lnSpc>
            </a:pPr>
            <a:r>
              <a:rPr lang="en-US" sz="2065">
                <a:solidFill>
                  <a:srgbClr val="FFFFFF"/>
                </a:solidFill>
                <a:latin typeface="Poppins"/>
                <a:ea typeface="Poppins"/>
                <a:cs typeface="Poppins"/>
                <a:sym typeface="Poppins"/>
              </a:rPr>
              <a:t>2030 target = 90%</a:t>
            </a:r>
          </a:p>
        </p:txBody>
      </p:sp>
      <p:sp>
        <p:nvSpPr>
          <p:cNvPr id="43" name="TextBox 43"/>
          <p:cNvSpPr txBox="1"/>
          <p:nvPr/>
        </p:nvSpPr>
        <p:spPr>
          <a:xfrm>
            <a:off x="2865859" y="3843633"/>
            <a:ext cx="1796242" cy="305405"/>
          </a:xfrm>
          <a:prstGeom prst="rect">
            <a:avLst/>
          </a:prstGeom>
        </p:spPr>
        <p:txBody>
          <a:bodyPr lIns="0" tIns="0" rIns="0" bIns="0" rtlCol="0" anchor="t">
            <a:spAutoFit/>
          </a:bodyPr>
          <a:lstStyle/>
          <a:p>
            <a:pPr algn="ctr">
              <a:lnSpc>
                <a:spcPts val="2532"/>
              </a:lnSpc>
            </a:pPr>
            <a:r>
              <a:rPr lang="en-US" sz="1809" b="1">
                <a:solidFill>
                  <a:srgbClr val="37807F"/>
                </a:solidFill>
                <a:latin typeface="Poppins Bold"/>
                <a:ea typeface="Poppins Bold"/>
                <a:cs typeface="Poppins Bold"/>
                <a:sym typeface="Poppins Bold"/>
              </a:rPr>
              <a:t>National result </a:t>
            </a:r>
          </a:p>
        </p:txBody>
      </p:sp>
      <p:sp>
        <p:nvSpPr>
          <p:cNvPr id="44" name="TextBox 44"/>
          <p:cNvSpPr txBox="1"/>
          <p:nvPr/>
        </p:nvSpPr>
        <p:spPr>
          <a:xfrm>
            <a:off x="5742369" y="3824725"/>
            <a:ext cx="2643356" cy="305405"/>
          </a:xfrm>
          <a:prstGeom prst="rect">
            <a:avLst/>
          </a:prstGeom>
        </p:spPr>
        <p:txBody>
          <a:bodyPr wrap="square" lIns="0" tIns="0" rIns="0" bIns="0" rtlCol="0" anchor="t">
            <a:spAutoFit/>
          </a:bodyPr>
          <a:lstStyle/>
          <a:p>
            <a:pPr algn="ctr">
              <a:lnSpc>
                <a:spcPts val="2532"/>
              </a:lnSpc>
            </a:pPr>
            <a:r>
              <a:rPr lang="en-US" sz="1809" b="1" dirty="0">
                <a:solidFill>
                  <a:srgbClr val="0C818F"/>
                </a:solidFill>
                <a:latin typeface="Poppins Bold"/>
                <a:ea typeface="Poppins Bold"/>
                <a:cs typeface="Poppins Bold"/>
                <a:sym typeface="Poppins Bold"/>
              </a:rPr>
              <a:t>Results by region</a:t>
            </a:r>
          </a:p>
        </p:txBody>
      </p:sp>
      <p:sp>
        <p:nvSpPr>
          <p:cNvPr id="45" name="TextBox 45"/>
          <p:cNvSpPr txBox="1"/>
          <p:nvPr/>
        </p:nvSpPr>
        <p:spPr>
          <a:xfrm>
            <a:off x="10418595" y="3823004"/>
            <a:ext cx="2476195" cy="305405"/>
          </a:xfrm>
          <a:prstGeom prst="rect">
            <a:avLst/>
          </a:prstGeom>
        </p:spPr>
        <p:txBody>
          <a:bodyPr wrap="square" lIns="0" tIns="0" rIns="0" bIns="0" rtlCol="0" anchor="t">
            <a:spAutoFit/>
          </a:bodyPr>
          <a:lstStyle/>
          <a:p>
            <a:pPr algn="ctr">
              <a:lnSpc>
                <a:spcPts val="2532"/>
              </a:lnSpc>
            </a:pPr>
            <a:r>
              <a:rPr lang="en-US" sz="1809" b="1" dirty="0">
                <a:solidFill>
                  <a:srgbClr val="0C818F"/>
                </a:solidFill>
                <a:latin typeface="Poppins Bold"/>
                <a:ea typeface="Poppins Bold"/>
                <a:cs typeface="Poppins Bold"/>
                <a:sym typeface="Poppins Bold"/>
              </a:rPr>
              <a:t>Results by district</a:t>
            </a:r>
          </a:p>
        </p:txBody>
      </p:sp>
      <p:sp>
        <p:nvSpPr>
          <p:cNvPr id="46" name="TextBox 46"/>
          <p:cNvSpPr txBox="1"/>
          <p:nvPr/>
        </p:nvSpPr>
        <p:spPr>
          <a:xfrm>
            <a:off x="6152576" y="4267651"/>
            <a:ext cx="1266414" cy="1200650"/>
          </a:xfrm>
          <a:prstGeom prst="rect">
            <a:avLst/>
          </a:prstGeom>
        </p:spPr>
        <p:txBody>
          <a:bodyPr lIns="0" tIns="0" rIns="0" bIns="0" rtlCol="0" anchor="t">
            <a:spAutoFit/>
          </a:bodyPr>
          <a:lstStyle/>
          <a:p>
            <a:pPr algn="r">
              <a:lnSpc>
                <a:spcPts val="1917"/>
              </a:lnSpc>
            </a:pPr>
            <a:r>
              <a:rPr lang="en-US" sz="1205">
                <a:solidFill>
                  <a:srgbClr val="000000"/>
                </a:solidFill>
                <a:latin typeface="Poppins"/>
                <a:ea typeface="Poppins"/>
                <a:cs typeface="Poppins"/>
                <a:sym typeface="Poppins"/>
              </a:rPr>
              <a:t>Te Manawa Taki</a:t>
            </a:r>
          </a:p>
          <a:p>
            <a:pPr algn="r">
              <a:lnSpc>
                <a:spcPts val="1917"/>
              </a:lnSpc>
            </a:pPr>
            <a:r>
              <a:rPr lang="en-US" sz="1205">
                <a:solidFill>
                  <a:srgbClr val="000000"/>
                </a:solidFill>
                <a:latin typeface="Poppins"/>
                <a:ea typeface="Poppins"/>
                <a:cs typeface="Poppins"/>
                <a:sym typeface="Poppins"/>
              </a:rPr>
              <a:t>Central | Ikaroa</a:t>
            </a:r>
          </a:p>
          <a:p>
            <a:pPr algn="r">
              <a:lnSpc>
                <a:spcPts val="1917"/>
              </a:lnSpc>
            </a:pPr>
            <a:r>
              <a:rPr lang="en-US" sz="1205">
                <a:solidFill>
                  <a:srgbClr val="000000"/>
                </a:solidFill>
                <a:latin typeface="Poppins"/>
                <a:ea typeface="Poppins"/>
                <a:cs typeface="Poppins"/>
                <a:sym typeface="Poppins"/>
              </a:rPr>
              <a:t>Northern</a:t>
            </a:r>
          </a:p>
          <a:p>
            <a:pPr algn="r">
              <a:lnSpc>
                <a:spcPts val="1917"/>
              </a:lnSpc>
            </a:pPr>
            <a:r>
              <a:rPr lang="en-US" sz="1205">
                <a:solidFill>
                  <a:srgbClr val="000000"/>
                </a:solidFill>
                <a:latin typeface="Poppins"/>
                <a:ea typeface="Poppins"/>
                <a:cs typeface="Poppins"/>
                <a:sym typeface="Poppins"/>
              </a:rPr>
              <a:t>Te Waipounamu</a:t>
            </a:r>
          </a:p>
        </p:txBody>
      </p:sp>
      <p:sp>
        <p:nvSpPr>
          <p:cNvPr id="47" name="TextBox 47"/>
          <p:cNvSpPr txBox="1"/>
          <p:nvPr/>
        </p:nvSpPr>
        <p:spPr>
          <a:xfrm>
            <a:off x="10260113" y="4341423"/>
            <a:ext cx="2312289" cy="7435177"/>
          </a:xfrm>
          <a:prstGeom prst="rect">
            <a:avLst/>
          </a:prstGeom>
        </p:spPr>
        <p:txBody>
          <a:bodyPr lIns="0" tIns="0" rIns="0" bIns="0" rtlCol="0" anchor="t">
            <a:spAutoFit/>
          </a:bodyPr>
          <a:lstStyle/>
          <a:p>
            <a:pPr algn="r">
              <a:lnSpc>
                <a:spcPts val="2771"/>
              </a:lnSpc>
            </a:pPr>
            <a:r>
              <a:rPr lang="en-US" sz="1799">
                <a:solidFill>
                  <a:srgbClr val="000000"/>
                </a:solidFill>
                <a:latin typeface="Poppins"/>
                <a:ea typeface="Poppins"/>
                <a:cs typeface="Poppins"/>
                <a:sym typeface="Poppins"/>
              </a:rPr>
              <a:t>Lakes</a:t>
            </a:r>
          </a:p>
          <a:p>
            <a:pPr algn="r">
              <a:lnSpc>
                <a:spcPts val="2771"/>
              </a:lnSpc>
            </a:pPr>
            <a:r>
              <a:rPr lang="en-US" sz="1799">
                <a:solidFill>
                  <a:srgbClr val="000000"/>
                </a:solidFill>
                <a:latin typeface="Poppins"/>
                <a:ea typeface="Poppins"/>
                <a:cs typeface="Poppins"/>
                <a:sym typeface="Poppins"/>
              </a:rPr>
              <a:t>Tairāwhiti</a:t>
            </a:r>
          </a:p>
          <a:p>
            <a:pPr algn="r">
              <a:lnSpc>
                <a:spcPts val="2771"/>
              </a:lnSpc>
            </a:pPr>
            <a:r>
              <a:rPr lang="en-US" sz="1799">
                <a:solidFill>
                  <a:srgbClr val="000000"/>
                </a:solidFill>
                <a:latin typeface="Poppins"/>
                <a:ea typeface="Poppins"/>
                <a:cs typeface="Poppins"/>
                <a:sym typeface="Poppins"/>
              </a:rPr>
              <a:t>South Canterbury</a:t>
            </a:r>
          </a:p>
          <a:p>
            <a:pPr algn="r">
              <a:lnSpc>
                <a:spcPts val="3113"/>
              </a:lnSpc>
            </a:pPr>
            <a:r>
              <a:rPr lang="en-US" sz="1799">
                <a:solidFill>
                  <a:srgbClr val="000000"/>
                </a:solidFill>
                <a:latin typeface="Poppins"/>
                <a:ea typeface="Poppins"/>
                <a:cs typeface="Poppins"/>
                <a:sym typeface="Poppins"/>
              </a:rPr>
              <a:t>Taranaki</a:t>
            </a:r>
          </a:p>
          <a:p>
            <a:pPr algn="r">
              <a:lnSpc>
                <a:spcPts val="3113"/>
              </a:lnSpc>
            </a:pPr>
            <a:r>
              <a:rPr lang="en-US" sz="1799">
                <a:solidFill>
                  <a:srgbClr val="000000"/>
                </a:solidFill>
                <a:latin typeface="Poppins"/>
                <a:ea typeface="Poppins"/>
                <a:cs typeface="Poppins"/>
                <a:sym typeface="Poppins"/>
              </a:rPr>
              <a:t>MidCentral</a:t>
            </a:r>
          </a:p>
          <a:p>
            <a:pPr algn="r">
              <a:lnSpc>
                <a:spcPts val="2771"/>
              </a:lnSpc>
            </a:pPr>
            <a:r>
              <a:rPr lang="en-US" sz="1799">
                <a:solidFill>
                  <a:srgbClr val="000000"/>
                </a:solidFill>
                <a:latin typeface="Poppins"/>
                <a:ea typeface="Poppins"/>
                <a:cs typeface="Poppins"/>
                <a:sym typeface="Poppins"/>
              </a:rPr>
              <a:t>Whanganui</a:t>
            </a:r>
          </a:p>
          <a:p>
            <a:pPr algn="r">
              <a:lnSpc>
                <a:spcPts val="2771"/>
              </a:lnSpc>
            </a:pPr>
            <a:r>
              <a:rPr lang="en-US" sz="1799">
                <a:solidFill>
                  <a:srgbClr val="000000"/>
                </a:solidFill>
                <a:latin typeface="Poppins"/>
                <a:ea typeface="Poppins"/>
                <a:cs typeface="Poppins"/>
                <a:sym typeface="Poppins"/>
              </a:rPr>
              <a:t>Bay of Plenty</a:t>
            </a:r>
          </a:p>
          <a:p>
            <a:pPr algn="r">
              <a:lnSpc>
                <a:spcPts val="2897"/>
              </a:lnSpc>
            </a:pPr>
            <a:r>
              <a:rPr lang="en-US" sz="1799">
                <a:solidFill>
                  <a:srgbClr val="000000"/>
                </a:solidFill>
                <a:latin typeface="Poppins"/>
                <a:ea typeface="Poppins"/>
                <a:cs typeface="Poppins"/>
                <a:sym typeface="Poppins"/>
              </a:rPr>
              <a:t>Auckland</a:t>
            </a:r>
          </a:p>
          <a:p>
            <a:pPr algn="r">
              <a:lnSpc>
                <a:spcPts val="2897"/>
              </a:lnSpc>
            </a:pPr>
            <a:r>
              <a:rPr lang="en-US" sz="1799">
                <a:solidFill>
                  <a:srgbClr val="000000"/>
                </a:solidFill>
                <a:latin typeface="Poppins"/>
                <a:ea typeface="Poppins"/>
                <a:cs typeface="Poppins"/>
                <a:sym typeface="Poppins"/>
              </a:rPr>
              <a:t>Hutt Valley</a:t>
            </a:r>
          </a:p>
          <a:p>
            <a:pPr algn="r">
              <a:lnSpc>
                <a:spcPts val="3005"/>
              </a:lnSpc>
            </a:pPr>
            <a:r>
              <a:rPr lang="en-US" sz="1799">
                <a:solidFill>
                  <a:srgbClr val="000000"/>
                </a:solidFill>
                <a:latin typeface="Poppins"/>
                <a:ea typeface="Poppins"/>
                <a:cs typeface="Poppins"/>
                <a:sym typeface="Poppins"/>
              </a:rPr>
              <a:t>Waitematā</a:t>
            </a:r>
          </a:p>
          <a:p>
            <a:pPr algn="r">
              <a:lnSpc>
                <a:spcPts val="3005"/>
              </a:lnSpc>
            </a:pPr>
            <a:r>
              <a:rPr lang="en-US" sz="1799">
                <a:solidFill>
                  <a:srgbClr val="000000"/>
                </a:solidFill>
                <a:latin typeface="Poppins"/>
                <a:ea typeface="Poppins"/>
                <a:cs typeface="Poppins"/>
                <a:sym typeface="Poppins"/>
              </a:rPr>
              <a:t>Northland</a:t>
            </a:r>
          </a:p>
          <a:p>
            <a:pPr algn="r">
              <a:lnSpc>
                <a:spcPts val="2771"/>
              </a:lnSpc>
            </a:pPr>
            <a:r>
              <a:rPr lang="en-US" sz="1799">
                <a:solidFill>
                  <a:srgbClr val="000000"/>
                </a:solidFill>
                <a:latin typeface="Poppins"/>
                <a:ea typeface="Poppins"/>
                <a:cs typeface="Poppins"/>
                <a:sym typeface="Poppins"/>
              </a:rPr>
              <a:t>Capital and Coast</a:t>
            </a:r>
          </a:p>
          <a:p>
            <a:pPr algn="r">
              <a:lnSpc>
                <a:spcPts val="3095"/>
              </a:lnSpc>
            </a:pPr>
            <a:r>
              <a:rPr lang="en-US" sz="1799">
                <a:solidFill>
                  <a:srgbClr val="000000"/>
                </a:solidFill>
                <a:latin typeface="Poppins"/>
                <a:ea typeface="Poppins"/>
                <a:cs typeface="Poppins"/>
                <a:sym typeface="Poppins"/>
              </a:rPr>
              <a:t>Counties Manukau</a:t>
            </a:r>
          </a:p>
          <a:p>
            <a:pPr algn="r">
              <a:lnSpc>
                <a:spcPts val="3095"/>
              </a:lnSpc>
            </a:pPr>
            <a:r>
              <a:rPr lang="en-US" sz="1799">
                <a:solidFill>
                  <a:srgbClr val="000000"/>
                </a:solidFill>
                <a:latin typeface="Poppins"/>
                <a:ea typeface="Poppins"/>
                <a:cs typeface="Poppins"/>
                <a:sym typeface="Poppins"/>
              </a:rPr>
              <a:t>Hawke’s Bay</a:t>
            </a:r>
          </a:p>
          <a:p>
            <a:pPr algn="r">
              <a:lnSpc>
                <a:spcPts val="2771"/>
              </a:lnSpc>
            </a:pPr>
            <a:r>
              <a:rPr lang="en-US" sz="1799">
                <a:solidFill>
                  <a:srgbClr val="000000"/>
                </a:solidFill>
                <a:latin typeface="Poppins"/>
                <a:ea typeface="Poppins"/>
                <a:cs typeface="Poppins"/>
                <a:sym typeface="Poppins"/>
              </a:rPr>
              <a:t>Wairarapa</a:t>
            </a:r>
          </a:p>
          <a:p>
            <a:pPr algn="r">
              <a:lnSpc>
                <a:spcPts val="2771"/>
              </a:lnSpc>
            </a:pPr>
            <a:r>
              <a:rPr lang="en-US" sz="1799">
                <a:solidFill>
                  <a:srgbClr val="000000"/>
                </a:solidFill>
                <a:latin typeface="Poppins"/>
                <a:ea typeface="Poppins"/>
                <a:cs typeface="Poppins"/>
                <a:sym typeface="Poppins"/>
              </a:rPr>
              <a:t>Waikato</a:t>
            </a:r>
          </a:p>
          <a:p>
            <a:pPr algn="r">
              <a:lnSpc>
                <a:spcPts val="2879"/>
              </a:lnSpc>
            </a:pPr>
            <a:r>
              <a:rPr lang="en-US" sz="1799">
                <a:solidFill>
                  <a:srgbClr val="000000"/>
                </a:solidFill>
                <a:latin typeface="Poppins"/>
                <a:ea typeface="Poppins"/>
                <a:cs typeface="Poppins"/>
                <a:sym typeface="Poppins"/>
              </a:rPr>
              <a:t>Nelson Marlborough</a:t>
            </a:r>
          </a:p>
          <a:p>
            <a:pPr algn="r">
              <a:lnSpc>
                <a:spcPts val="2879"/>
              </a:lnSpc>
            </a:pPr>
            <a:r>
              <a:rPr lang="en-US" sz="1799">
                <a:solidFill>
                  <a:srgbClr val="000000"/>
                </a:solidFill>
                <a:latin typeface="Poppins"/>
                <a:ea typeface="Poppins"/>
                <a:cs typeface="Poppins"/>
                <a:sym typeface="Poppins"/>
              </a:rPr>
              <a:t>Southern</a:t>
            </a:r>
          </a:p>
          <a:p>
            <a:pPr algn="r">
              <a:lnSpc>
                <a:spcPts val="2879"/>
              </a:lnSpc>
            </a:pPr>
            <a:r>
              <a:rPr lang="en-US" sz="1799">
                <a:solidFill>
                  <a:srgbClr val="000000"/>
                </a:solidFill>
                <a:latin typeface="Poppins"/>
                <a:ea typeface="Poppins"/>
                <a:cs typeface="Poppins"/>
                <a:sym typeface="Poppins"/>
              </a:rPr>
              <a:t>Canterbury</a:t>
            </a:r>
          </a:p>
          <a:p>
            <a:pPr algn="r">
              <a:lnSpc>
                <a:spcPts val="2879"/>
              </a:lnSpc>
            </a:pPr>
            <a:r>
              <a:rPr lang="en-US" sz="1799">
                <a:solidFill>
                  <a:srgbClr val="000000"/>
                </a:solidFill>
                <a:latin typeface="Poppins"/>
                <a:ea typeface="Poppins"/>
                <a:cs typeface="Poppins"/>
                <a:sym typeface="Poppins"/>
              </a:rPr>
              <a:t>West Coast</a:t>
            </a:r>
          </a:p>
        </p:txBody>
      </p:sp>
      <p:sp>
        <p:nvSpPr>
          <p:cNvPr id="48" name="TextBox 48"/>
          <p:cNvSpPr txBox="1"/>
          <p:nvPr/>
        </p:nvSpPr>
        <p:spPr>
          <a:xfrm>
            <a:off x="2679923" y="3401649"/>
            <a:ext cx="14781821" cy="187872"/>
          </a:xfrm>
          <a:prstGeom prst="rect">
            <a:avLst/>
          </a:prstGeom>
        </p:spPr>
        <p:txBody>
          <a:bodyPr lIns="0" tIns="0" rIns="0" bIns="0" rtlCol="0" anchor="t">
            <a:spAutoFit/>
          </a:bodyPr>
          <a:lstStyle/>
          <a:p>
            <a:pPr>
              <a:lnSpc>
                <a:spcPts val="1456"/>
              </a:lnSpc>
            </a:pPr>
            <a:r>
              <a:rPr lang="en-US" sz="1214">
                <a:solidFill>
                  <a:srgbClr val="000000"/>
                </a:solidFill>
                <a:latin typeface="Poppins"/>
                <a:ea typeface="Poppins"/>
                <a:cs typeface="Poppins"/>
                <a:sym typeface="Poppins"/>
              </a:rPr>
              <a:t>This measure shows the proportion of eligible cancer patients who received their first treatment within 31 days of a health professional’s decision to treat.</a:t>
            </a:r>
          </a:p>
        </p:txBody>
      </p:sp>
      <p:sp>
        <p:nvSpPr>
          <p:cNvPr id="49" name="TextBox 49"/>
          <p:cNvSpPr txBox="1"/>
          <p:nvPr/>
        </p:nvSpPr>
        <p:spPr>
          <a:xfrm>
            <a:off x="8673134" y="387767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50" name="TextBox 50"/>
          <p:cNvSpPr txBox="1"/>
          <p:nvPr/>
        </p:nvSpPr>
        <p:spPr>
          <a:xfrm>
            <a:off x="15594736" y="2276053"/>
            <a:ext cx="1867009" cy="1228285"/>
          </a:xfrm>
          <a:prstGeom prst="rect">
            <a:avLst/>
          </a:prstGeom>
        </p:spPr>
        <p:txBody>
          <a:bodyPr lIns="0" tIns="0" rIns="0" bIns="0" rtlCol="0" anchor="t">
            <a:spAutoFit/>
          </a:bodyPr>
          <a:lstStyle/>
          <a:p>
            <a:pPr algn="r">
              <a:lnSpc>
                <a:spcPts val="3592"/>
              </a:lnSpc>
            </a:pPr>
            <a:r>
              <a:rPr lang="en-US" sz="2565">
                <a:solidFill>
                  <a:srgbClr val="FFFFFF"/>
                </a:solidFill>
                <a:latin typeface="Poppins"/>
                <a:ea typeface="Poppins"/>
                <a:cs typeface="Poppins"/>
                <a:sym typeface="Poppins"/>
              </a:rPr>
              <a:t>Q3 2024/25</a:t>
            </a:r>
          </a:p>
          <a:p>
            <a:pPr algn="r">
              <a:lnSpc>
                <a:spcPts val="2514"/>
              </a:lnSpc>
            </a:pPr>
            <a:r>
              <a:rPr lang="en-US" sz="1796">
                <a:solidFill>
                  <a:srgbClr val="FFFFFF"/>
                </a:solidFill>
                <a:latin typeface="Poppins"/>
                <a:ea typeface="Poppins"/>
                <a:cs typeface="Poppins"/>
                <a:sym typeface="Poppins"/>
              </a:rPr>
              <a:t>Jan - Mar 2025</a:t>
            </a:r>
          </a:p>
        </p:txBody>
      </p:sp>
      <p:sp>
        <p:nvSpPr>
          <p:cNvPr id="51" name="TextBox 51"/>
          <p:cNvSpPr txBox="1"/>
          <p:nvPr/>
        </p:nvSpPr>
        <p:spPr>
          <a:xfrm>
            <a:off x="2902185" y="7390071"/>
            <a:ext cx="4922079" cy="305405"/>
          </a:xfrm>
          <a:prstGeom prst="rect">
            <a:avLst/>
          </a:prstGeom>
        </p:spPr>
        <p:txBody>
          <a:bodyPr lIns="0" tIns="0" rIns="0" bIns="0" rtlCol="0" anchor="t">
            <a:spAutoFit/>
          </a:bodyPr>
          <a:lstStyle/>
          <a:p>
            <a:pPr>
              <a:lnSpc>
                <a:spcPts val="2532"/>
              </a:lnSpc>
            </a:pPr>
            <a:r>
              <a:rPr lang="en-US" sz="1809" b="1">
                <a:solidFill>
                  <a:srgbClr val="37807F"/>
                </a:solidFill>
                <a:latin typeface="Poppins Bold"/>
                <a:ea typeface="Poppins Bold"/>
                <a:cs typeface="Poppins Bold"/>
                <a:sym typeface="Poppins Bold"/>
              </a:rPr>
              <a:t>Q3 results compared with Q3 last year</a:t>
            </a:r>
          </a:p>
        </p:txBody>
      </p:sp>
      <p:sp>
        <p:nvSpPr>
          <p:cNvPr id="52" name="TextBox 52"/>
          <p:cNvSpPr txBox="1"/>
          <p:nvPr/>
        </p:nvSpPr>
        <p:spPr>
          <a:xfrm>
            <a:off x="2727800" y="5797413"/>
            <a:ext cx="7343033" cy="317972"/>
          </a:xfrm>
          <a:prstGeom prst="rect">
            <a:avLst/>
          </a:prstGeom>
        </p:spPr>
        <p:txBody>
          <a:bodyPr lIns="0" tIns="0" rIns="0" bIns="0" rtlCol="0" anchor="t">
            <a:spAutoFit/>
          </a:bodyPr>
          <a:lstStyle/>
          <a:p>
            <a:pPr algn="ctr">
              <a:lnSpc>
                <a:spcPts val="2647"/>
              </a:lnSpc>
            </a:pPr>
            <a:r>
              <a:rPr lang="en-US" sz="1891" b="1">
                <a:solidFill>
                  <a:srgbClr val="37807F"/>
                </a:solidFill>
                <a:latin typeface="Poppins Bold"/>
                <a:ea typeface="Poppins Bold"/>
                <a:cs typeface="Poppins Bold"/>
                <a:sym typeface="Poppins Bold"/>
              </a:rPr>
              <a:t>Total patients receiving first cancer treatment</a:t>
            </a:r>
          </a:p>
        </p:txBody>
      </p:sp>
      <p:sp>
        <p:nvSpPr>
          <p:cNvPr id="53" name="TextBox 53"/>
          <p:cNvSpPr txBox="1"/>
          <p:nvPr/>
        </p:nvSpPr>
        <p:spPr>
          <a:xfrm>
            <a:off x="2909087" y="9382937"/>
            <a:ext cx="7064962" cy="3261534"/>
          </a:xfrm>
          <a:prstGeom prst="rect">
            <a:avLst/>
          </a:prstGeom>
        </p:spPr>
        <p:txBody>
          <a:bodyPr lIns="0" tIns="0" rIns="0" bIns="0" rtlCol="0" anchor="t">
            <a:spAutoFit/>
          </a:bodyPr>
          <a:lstStyle/>
          <a:p>
            <a:pPr>
              <a:lnSpc>
                <a:spcPts val="1540"/>
              </a:lnSpc>
            </a:pPr>
            <a:r>
              <a:rPr lang="en-US" sz="1100" spc="-27">
                <a:solidFill>
                  <a:srgbClr val="000000"/>
                </a:solidFill>
                <a:latin typeface="Poppins"/>
                <a:ea typeface="Poppins"/>
                <a:cs typeface="Poppins"/>
                <a:sym typeface="Poppins"/>
              </a:rPr>
              <a:t>During quarter three, we have focused on increasing stem cell transplant service capacity, quality of care and access to timely treatment following increased investment.  </a:t>
            </a:r>
          </a:p>
          <a:p>
            <a:pPr>
              <a:lnSpc>
                <a:spcPts val="1540"/>
              </a:lnSpc>
            </a:pPr>
            <a:r>
              <a:rPr lang="en-US" sz="1100" spc="-27">
                <a:solidFill>
                  <a:srgbClr val="000000"/>
                </a:solidFill>
                <a:latin typeface="Poppins"/>
                <a:ea typeface="Poppins"/>
                <a:cs typeface="Poppins"/>
                <a:sym typeface="Poppins"/>
              </a:rPr>
              <a:t>Regions have developed delivery plans for the 30 new funded cancer medicines with a focus on the immediate capacity required to deliver medicines, as well as identifying settings and resources needed to shift to an updated service delivery model that will distribute provision of systemic anti-cancer treatment. </a:t>
            </a:r>
          </a:p>
          <a:p>
            <a:pPr>
              <a:lnSpc>
                <a:spcPts val="1540"/>
              </a:lnSpc>
            </a:pPr>
            <a:r>
              <a:rPr lang="en-US" sz="1100" spc="-27">
                <a:solidFill>
                  <a:srgbClr val="000000"/>
                </a:solidFill>
                <a:latin typeface="Poppins"/>
                <a:ea typeface="Poppins"/>
                <a:cs typeface="Poppins"/>
                <a:sym typeface="Poppins"/>
              </a:rPr>
              <a:t>A mobile unit PET-CT scanner in Dunedin reduced the need for patients to travel to Christchurch with 107 patients scanned from 9 December until the end of February 2025. It is expected more than 600 people will receive a PET-CT scan using the mobile unit in Dunedin every year, sufficient to meet demand.  </a:t>
            </a:r>
          </a:p>
          <a:p>
            <a:pPr>
              <a:lnSpc>
                <a:spcPts val="1540"/>
              </a:lnSpc>
            </a:pPr>
            <a:r>
              <a:rPr lang="en-US" sz="1100" spc="-27">
                <a:solidFill>
                  <a:srgbClr val="000000"/>
                </a:solidFill>
                <a:latin typeface="Poppins"/>
                <a:ea typeface="Poppins"/>
                <a:cs typeface="Poppins"/>
                <a:sym typeface="Poppins"/>
              </a:rPr>
              <a:t>Te Manawa Taki has gone from being the lowest last quarter to the best performing region due to the following initiatives: </a:t>
            </a:r>
          </a:p>
          <a:p>
            <a:pPr marL="237485" lvl="1" indent="-118742">
              <a:lnSpc>
                <a:spcPts val="1540"/>
              </a:lnSpc>
              <a:buFont typeface="Arial"/>
              <a:buChar char="•"/>
            </a:pPr>
            <a:r>
              <a:rPr lang="en-US" sz="1100" spc="-27">
                <a:solidFill>
                  <a:srgbClr val="000000"/>
                </a:solidFill>
                <a:latin typeface="Poppins"/>
                <a:ea typeface="Poppins"/>
                <a:cs typeface="Poppins"/>
                <a:sym typeface="Poppins"/>
              </a:rPr>
              <a:t>Bay of Plenty has refocused its prioritisation so patients receive their diagnostics and/or interventional procedure within recommended timeframes. </a:t>
            </a:r>
          </a:p>
          <a:p>
            <a:pPr marL="237485" lvl="1" indent="-118742">
              <a:lnSpc>
                <a:spcPts val="1540"/>
              </a:lnSpc>
              <a:buFont typeface="Arial"/>
              <a:buChar char="•"/>
            </a:pPr>
            <a:r>
              <a:rPr lang="en-US" sz="1100" spc="-27">
                <a:solidFill>
                  <a:srgbClr val="000000"/>
                </a:solidFill>
                <a:latin typeface="Poppins"/>
                <a:ea typeface="Poppins"/>
                <a:cs typeface="Poppins"/>
                <a:sym typeface="Poppins"/>
              </a:rPr>
              <a:t>A new Waikato breast surgeon has helped clear the backlog of patients, resulting in no new theatre capacity breaches and a significant reduction in breaches overall. </a:t>
            </a:r>
          </a:p>
          <a:p>
            <a:pPr marL="237485" lvl="1" indent="-118742">
              <a:lnSpc>
                <a:spcPts val="1540"/>
              </a:lnSpc>
              <a:buFont typeface="Arial"/>
              <a:buChar char="•"/>
            </a:pPr>
            <a:r>
              <a:rPr lang="en-US" sz="1100" spc="-27">
                <a:solidFill>
                  <a:srgbClr val="000000"/>
                </a:solidFill>
                <a:latin typeface="Poppins"/>
                <a:ea typeface="Poppins"/>
                <a:cs typeface="Poppins"/>
                <a:sym typeface="Poppins"/>
              </a:rPr>
              <a:t>Taranaki performance improved with the introduction of weekly clinical breach and theatre capacity meetings. </a:t>
            </a:r>
          </a:p>
          <a:p>
            <a:pPr>
              <a:lnSpc>
                <a:spcPts val="1540"/>
              </a:lnSpc>
            </a:pPr>
            <a:endParaRPr lang="en-US" sz="1100" spc="-27">
              <a:solidFill>
                <a:srgbClr val="000000"/>
              </a:solidFill>
              <a:latin typeface="Poppins"/>
              <a:ea typeface="Poppins"/>
              <a:cs typeface="Poppins"/>
              <a:sym typeface="Poppins"/>
            </a:endParaRPr>
          </a:p>
        </p:txBody>
      </p:sp>
      <p:sp>
        <p:nvSpPr>
          <p:cNvPr id="54" name="TextBox 54"/>
          <p:cNvSpPr txBox="1"/>
          <p:nvPr/>
        </p:nvSpPr>
        <p:spPr>
          <a:xfrm>
            <a:off x="2902185" y="9014310"/>
            <a:ext cx="4922079" cy="305405"/>
          </a:xfrm>
          <a:prstGeom prst="rect">
            <a:avLst/>
          </a:prstGeom>
        </p:spPr>
        <p:txBody>
          <a:bodyPr lIns="0" tIns="0" rIns="0" bIns="0" rtlCol="0" anchor="t">
            <a:spAutoFit/>
          </a:bodyPr>
          <a:lstStyle/>
          <a:p>
            <a:pPr>
              <a:lnSpc>
                <a:spcPts val="2532"/>
              </a:lnSpc>
            </a:pPr>
            <a:r>
              <a:rPr lang="en-US" sz="1809" b="1">
                <a:solidFill>
                  <a:srgbClr val="37807F"/>
                </a:solidFill>
                <a:latin typeface="Poppins Bold"/>
                <a:ea typeface="Poppins Bold"/>
                <a:cs typeface="Poppins Bold"/>
                <a:sym typeface="Poppins Bold"/>
              </a:rPr>
              <a:t>Q3 overview</a:t>
            </a:r>
          </a:p>
        </p:txBody>
      </p:sp>
      <p:sp>
        <p:nvSpPr>
          <p:cNvPr id="55" name="TextBox 55"/>
          <p:cNvSpPr txBox="1"/>
          <p:nvPr/>
        </p:nvSpPr>
        <p:spPr>
          <a:xfrm>
            <a:off x="15079781" y="3900782"/>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56" name="TextBox 56"/>
          <p:cNvSpPr txBox="1"/>
          <p:nvPr/>
        </p:nvSpPr>
        <p:spPr>
          <a:xfrm>
            <a:off x="3354894" y="6348325"/>
            <a:ext cx="2340733" cy="255070"/>
          </a:xfrm>
          <a:prstGeom prst="rect">
            <a:avLst/>
          </a:prstGeom>
        </p:spPr>
        <p:txBody>
          <a:bodyPr lIns="0" tIns="0" rIns="0" bIns="0" rtlCol="0" anchor="t">
            <a:spAutoFit/>
          </a:bodyPr>
          <a:lstStyle/>
          <a:p>
            <a:pPr algn="ctr">
              <a:lnSpc>
                <a:spcPts val="2069"/>
              </a:lnSpc>
            </a:pPr>
            <a:r>
              <a:rPr lang="en-US" sz="1478" b="1">
                <a:solidFill>
                  <a:srgbClr val="F6F4EC"/>
                </a:solidFill>
                <a:latin typeface="Poppins Bold"/>
                <a:ea typeface="Poppins Bold"/>
                <a:cs typeface="Poppins Bold"/>
                <a:sym typeface="Poppins Bold"/>
              </a:rPr>
              <a:t>Treated in Q3 2023/24</a:t>
            </a:r>
          </a:p>
        </p:txBody>
      </p:sp>
      <p:sp>
        <p:nvSpPr>
          <p:cNvPr id="57" name="TextBox 57"/>
          <p:cNvSpPr txBox="1"/>
          <p:nvPr/>
        </p:nvSpPr>
        <p:spPr>
          <a:xfrm>
            <a:off x="2903904" y="6639958"/>
            <a:ext cx="3242708" cy="255070"/>
          </a:xfrm>
          <a:prstGeom prst="rect">
            <a:avLst/>
          </a:prstGeom>
        </p:spPr>
        <p:txBody>
          <a:bodyPr lIns="0" tIns="0" rIns="0" bIns="0" rtlCol="0" anchor="t">
            <a:spAutoFit/>
          </a:bodyPr>
          <a:lstStyle/>
          <a:p>
            <a:pPr algn="ctr">
              <a:lnSpc>
                <a:spcPts val="2069"/>
              </a:lnSpc>
            </a:pPr>
            <a:r>
              <a:rPr lang="en-US" sz="1478">
                <a:solidFill>
                  <a:srgbClr val="FFFFFF"/>
                </a:solidFill>
                <a:latin typeface="Poppins"/>
                <a:ea typeface="Poppins"/>
                <a:cs typeface="Poppins"/>
                <a:sym typeface="Poppins"/>
              </a:rPr>
              <a:t>4,559</a:t>
            </a:r>
          </a:p>
        </p:txBody>
      </p:sp>
      <p:sp>
        <p:nvSpPr>
          <p:cNvPr id="58" name="TextBox 58"/>
          <p:cNvSpPr txBox="1"/>
          <p:nvPr/>
        </p:nvSpPr>
        <p:spPr>
          <a:xfrm>
            <a:off x="14469172" y="11943334"/>
            <a:ext cx="2627263" cy="376129"/>
          </a:xfrm>
          <a:prstGeom prst="rect">
            <a:avLst/>
          </a:prstGeom>
        </p:spPr>
        <p:txBody>
          <a:bodyPr lIns="0" tIns="0" rIns="0" bIns="0" rtlCol="0" anchor="t">
            <a:spAutoFit/>
          </a:bodyPr>
          <a:lstStyle/>
          <a:p>
            <a:pPr>
              <a:lnSpc>
                <a:spcPts val="1540"/>
              </a:lnSpc>
            </a:pPr>
            <a:r>
              <a:rPr lang="en-US" sz="1100">
                <a:solidFill>
                  <a:srgbClr val="000000"/>
                </a:solidFill>
                <a:latin typeface="Poppins"/>
                <a:ea typeface="Poppins"/>
                <a:cs typeface="Poppins"/>
                <a:sym typeface="Poppins"/>
              </a:rPr>
              <a:t>Milestone -  30 June 2025</a:t>
            </a:r>
          </a:p>
          <a:p>
            <a:pPr>
              <a:lnSpc>
                <a:spcPts val="1540"/>
              </a:lnSpc>
            </a:pPr>
            <a:r>
              <a:rPr lang="en-US" sz="1100">
                <a:solidFill>
                  <a:srgbClr val="000000"/>
                </a:solidFill>
                <a:latin typeface="Poppins"/>
                <a:ea typeface="Poppins"/>
                <a:cs typeface="Poppins"/>
                <a:sym typeface="Poppins"/>
              </a:rPr>
              <a:t>All figures displayed are percentages.</a:t>
            </a:r>
          </a:p>
        </p:txBody>
      </p:sp>
      <p:sp>
        <p:nvSpPr>
          <p:cNvPr id="59" name="TextBox 59"/>
          <p:cNvSpPr txBox="1"/>
          <p:nvPr/>
        </p:nvSpPr>
        <p:spPr>
          <a:xfrm>
            <a:off x="7905227" y="5307232"/>
            <a:ext cx="1773436" cy="183768"/>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Milestone -  30 June 2025</a:t>
            </a:r>
          </a:p>
        </p:txBody>
      </p:sp>
      <p:sp>
        <p:nvSpPr>
          <p:cNvPr id="60" name="TextBox 60"/>
          <p:cNvSpPr txBox="1"/>
          <p:nvPr/>
        </p:nvSpPr>
        <p:spPr>
          <a:xfrm>
            <a:off x="6880456" y="6305462"/>
            <a:ext cx="2350277" cy="255070"/>
          </a:xfrm>
          <a:prstGeom prst="rect">
            <a:avLst/>
          </a:prstGeom>
        </p:spPr>
        <p:txBody>
          <a:bodyPr lIns="0" tIns="0" rIns="0" bIns="0" rtlCol="0" anchor="t">
            <a:spAutoFit/>
          </a:bodyPr>
          <a:lstStyle/>
          <a:p>
            <a:pPr algn="ctr">
              <a:lnSpc>
                <a:spcPts val="2069"/>
              </a:lnSpc>
            </a:pPr>
            <a:r>
              <a:rPr lang="en-US" sz="1478" b="1">
                <a:solidFill>
                  <a:srgbClr val="F6F4EC"/>
                </a:solidFill>
                <a:latin typeface="Poppins Bold"/>
                <a:ea typeface="Poppins Bold"/>
                <a:cs typeface="Poppins Bold"/>
                <a:sym typeface="Poppins Bold"/>
              </a:rPr>
              <a:t>Treated in Q3 2024/25</a:t>
            </a:r>
          </a:p>
        </p:txBody>
      </p:sp>
      <p:sp>
        <p:nvSpPr>
          <p:cNvPr id="61" name="TextBox 61"/>
          <p:cNvSpPr txBox="1"/>
          <p:nvPr/>
        </p:nvSpPr>
        <p:spPr>
          <a:xfrm>
            <a:off x="6443287" y="6601858"/>
            <a:ext cx="3242708" cy="255070"/>
          </a:xfrm>
          <a:prstGeom prst="rect">
            <a:avLst/>
          </a:prstGeom>
        </p:spPr>
        <p:txBody>
          <a:bodyPr lIns="0" tIns="0" rIns="0" bIns="0" rtlCol="0" anchor="t">
            <a:spAutoFit/>
          </a:bodyPr>
          <a:lstStyle/>
          <a:p>
            <a:pPr algn="ctr">
              <a:lnSpc>
                <a:spcPts val="2069"/>
              </a:lnSpc>
            </a:pPr>
            <a:r>
              <a:rPr lang="en-US" sz="1478">
                <a:solidFill>
                  <a:srgbClr val="FFFFFF"/>
                </a:solidFill>
                <a:latin typeface="Poppins"/>
                <a:ea typeface="Poppins"/>
                <a:cs typeface="Poppins"/>
                <a:sym typeface="Poppins"/>
              </a:rPr>
              <a:t>4,364</a:t>
            </a:r>
          </a:p>
        </p:txBody>
      </p:sp>
      <p:sp>
        <p:nvSpPr>
          <p:cNvPr id="62" name="TextBox 62"/>
          <p:cNvSpPr txBox="1"/>
          <p:nvPr/>
        </p:nvSpPr>
        <p:spPr>
          <a:xfrm>
            <a:off x="2728243" y="12509536"/>
            <a:ext cx="14700661" cy="350096"/>
          </a:xfrm>
          <a:prstGeom prst="rect">
            <a:avLst/>
          </a:prstGeom>
        </p:spPr>
        <p:txBody>
          <a:bodyPr lIns="0" tIns="0" rIns="0" bIns="0" rtlCol="0" anchor="t">
            <a:spAutoFit/>
          </a:bodyPr>
          <a:lstStyle/>
          <a:p>
            <a:pPr>
              <a:lnSpc>
                <a:spcPts val="1400"/>
              </a:lnSpc>
            </a:pPr>
            <a:r>
              <a:rPr lang="en-US" sz="1000">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00"/>
              </a:lnSpc>
            </a:pPr>
            <a:r>
              <a:rPr lang="en-US" sz="1000">
                <a:solidFill>
                  <a:srgbClr val="000000"/>
                </a:solidFill>
                <a:latin typeface="Poppins"/>
                <a:ea typeface="Poppins"/>
                <a:cs typeface="Poppins"/>
                <a:sym typeface="Poppins"/>
              </a:rPr>
              <a:t>See caveats: </a:t>
            </a:r>
            <a:r>
              <a:rPr lang="en-US" sz="1000" u="sng">
                <a:solidFill>
                  <a:srgbClr val="2F5F98"/>
                </a:solidFill>
                <a:latin typeface="Poppins"/>
                <a:ea typeface="Poppins"/>
                <a:cs typeface="Poppins"/>
                <a:sym typeface="Poppins"/>
              </a:rPr>
              <a:t>https://www.tewhatuora.govt.nz/corporate-information/planning-and-performance/health-targets/health-targets/performance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2569" y="0"/>
            <a:ext cx="10692000" cy="706596"/>
            <a:chOff x="0" y="0"/>
            <a:chExt cx="5391771" cy="356323"/>
          </a:xfrm>
        </p:grpSpPr>
        <p:sp>
          <p:nvSpPr>
            <p:cNvPr id="3" name="Freeform 3"/>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660033"/>
            </a:solidFill>
          </p:spPr>
          <p:txBody>
            <a:bodyPr/>
            <a:lstStyle/>
            <a:p>
              <a:endParaRPr lang="en-NZ"/>
            </a:p>
          </p:txBody>
        </p:sp>
        <p:sp>
          <p:nvSpPr>
            <p:cNvPr id="4" name="TextBox 4"/>
            <p:cNvSpPr txBox="1"/>
            <p:nvPr/>
          </p:nvSpPr>
          <p:spPr>
            <a:xfrm>
              <a:off x="0" y="-9525"/>
              <a:ext cx="5391771" cy="365848"/>
            </a:xfrm>
            <a:prstGeom prst="rect">
              <a:avLst/>
            </a:prstGeom>
          </p:spPr>
          <p:txBody>
            <a:bodyPr lIns="25529" tIns="25529" rIns="25529" bIns="25529" rtlCol="0" anchor="ctr"/>
            <a:lstStyle/>
            <a:p>
              <a:pPr algn="ctr">
                <a:lnSpc>
                  <a:spcPts val="844"/>
                </a:lnSpc>
              </a:pPr>
              <a:endParaRPr/>
            </a:p>
          </p:txBody>
        </p:sp>
      </p:grpSp>
      <p:grpSp>
        <p:nvGrpSpPr>
          <p:cNvPr id="5" name="Group 5"/>
          <p:cNvGrpSpPr/>
          <p:nvPr/>
        </p:nvGrpSpPr>
        <p:grpSpPr>
          <a:xfrm>
            <a:off x="4880524" y="888499"/>
            <a:ext cx="10395467" cy="6604392"/>
            <a:chOff x="0" y="0"/>
            <a:chExt cx="5176800" cy="3288897"/>
          </a:xfrm>
        </p:grpSpPr>
        <p:sp>
          <p:nvSpPr>
            <p:cNvPr id="6" name="Freeform 6"/>
            <p:cNvSpPr/>
            <p:nvPr/>
          </p:nvSpPr>
          <p:spPr>
            <a:xfrm>
              <a:off x="0" y="0"/>
              <a:ext cx="5176800" cy="3288897"/>
            </a:xfrm>
            <a:custGeom>
              <a:avLst/>
              <a:gdLst/>
              <a:ahLst/>
              <a:cxnLst/>
              <a:rect l="l" t="t" r="r" b="b"/>
              <a:pathLst>
                <a:path w="5176800" h="3288897">
                  <a:moveTo>
                    <a:pt x="12661" y="0"/>
                  </a:moveTo>
                  <a:lnTo>
                    <a:pt x="5164139" y="0"/>
                  </a:lnTo>
                  <a:cubicBezTo>
                    <a:pt x="5171132" y="0"/>
                    <a:pt x="5176800" y="5668"/>
                    <a:pt x="5176800" y="12661"/>
                  </a:cubicBezTo>
                  <a:lnTo>
                    <a:pt x="5176800" y="3276236"/>
                  </a:lnTo>
                  <a:cubicBezTo>
                    <a:pt x="5176800" y="3283228"/>
                    <a:pt x="5171132" y="3288897"/>
                    <a:pt x="5164139" y="3288897"/>
                  </a:cubicBezTo>
                  <a:lnTo>
                    <a:pt x="12661" y="3288897"/>
                  </a:lnTo>
                  <a:cubicBezTo>
                    <a:pt x="9303" y="3288897"/>
                    <a:pt x="6083" y="3287563"/>
                    <a:pt x="3708" y="3285188"/>
                  </a:cubicBezTo>
                  <a:cubicBezTo>
                    <a:pt x="1334" y="3282814"/>
                    <a:pt x="0" y="3279594"/>
                    <a:pt x="0" y="3276236"/>
                  </a:cubicBezTo>
                  <a:lnTo>
                    <a:pt x="0" y="12661"/>
                  </a:lnTo>
                  <a:cubicBezTo>
                    <a:pt x="0" y="5668"/>
                    <a:pt x="5668" y="0"/>
                    <a:pt x="12661" y="0"/>
                  </a:cubicBezTo>
                  <a:close/>
                </a:path>
              </a:pathLst>
            </a:custGeom>
            <a:solidFill>
              <a:srgbClr val="F6F4EC"/>
            </a:solidFill>
          </p:spPr>
          <p:txBody>
            <a:bodyPr/>
            <a:lstStyle/>
            <a:p>
              <a:endParaRPr lang="en-NZ"/>
            </a:p>
          </p:txBody>
        </p:sp>
        <p:sp>
          <p:nvSpPr>
            <p:cNvPr id="7" name="TextBox 7"/>
            <p:cNvSpPr txBox="1"/>
            <p:nvPr/>
          </p:nvSpPr>
          <p:spPr>
            <a:xfrm>
              <a:off x="0" y="-19050"/>
              <a:ext cx="5176800" cy="3307947"/>
            </a:xfrm>
            <a:prstGeom prst="rect">
              <a:avLst/>
            </a:prstGeom>
          </p:spPr>
          <p:txBody>
            <a:bodyPr lIns="25529" tIns="25529" rIns="25529" bIns="25529" rtlCol="0" anchor="ctr"/>
            <a:lstStyle/>
            <a:p>
              <a:pPr algn="ctr">
                <a:lnSpc>
                  <a:spcPts val="1336"/>
                </a:lnSpc>
              </a:pPr>
              <a:endParaRPr/>
            </a:p>
          </p:txBody>
        </p:sp>
      </p:grpSp>
      <p:pic>
        <p:nvPicPr>
          <p:cNvPr id="8" name="Picture 8" descr="Bar graph showing performance"/>
          <p:cNvPicPr>
            <a:picLocks noChangeAspect="1"/>
          </p:cNvPicPr>
          <p:nvPr/>
        </p:nvPicPr>
        <p:blipFill>
          <a:blip r:embed="rId2"/>
          <a:stretch>
            <a:fillRect/>
          </a:stretch>
        </p:blipFill>
        <p:spPr>
          <a:xfrm>
            <a:off x="7360388" y="496710"/>
            <a:ext cx="7050454" cy="7387973"/>
          </a:xfrm>
          <a:prstGeom prst="rect">
            <a:avLst/>
          </a:prstGeom>
        </p:spPr>
      </p:pic>
      <p:sp>
        <p:nvSpPr>
          <p:cNvPr id="9" name="Freeform 9"/>
          <p:cNvSpPr/>
          <p:nvPr/>
        </p:nvSpPr>
        <p:spPr>
          <a:xfrm>
            <a:off x="4774570" y="71786"/>
            <a:ext cx="2079981" cy="559423"/>
          </a:xfrm>
          <a:custGeom>
            <a:avLst/>
            <a:gdLst/>
            <a:ahLst/>
            <a:cxnLst/>
            <a:rect l="l" t="t" r="r" b="b"/>
            <a:pathLst>
              <a:path w="2079981" h="559423">
                <a:moveTo>
                  <a:pt x="0" y="0"/>
                </a:moveTo>
                <a:lnTo>
                  <a:pt x="2079981" y="0"/>
                </a:lnTo>
                <a:lnTo>
                  <a:pt x="2079981" y="559423"/>
                </a:lnTo>
                <a:lnTo>
                  <a:pt x="0" y="559423"/>
                </a:lnTo>
                <a:lnTo>
                  <a:pt x="0" y="0"/>
                </a:lnTo>
                <a:close/>
              </a:path>
            </a:pathLst>
          </a:custGeom>
          <a:blipFill>
            <a:blip r:embed="rId3"/>
            <a:stretch>
              <a:fillRect/>
            </a:stretch>
          </a:blipFill>
        </p:spPr>
        <p:txBody>
          <a:bodyPr/>
          <a:lstStyle/>
          <a:p>
            <a:endParaRPr lang="en-NZ"/>
          </a:p>
        </p:txBody>
      </p:sp>
      <p:sp>
        <p:nvSpPr>
          <p:cNvPr id="10" name="TextBox 10"/>
          <p:cNvSpPr txBox="1"/>
          <p:nvPr/>
        </p:nvSpPr>
        <p:spPr>
          <a:xfrm>
            <a:off x="7372334" y="18238"/>
            <a:ext cx="5521041" cy="614527"/>
          </a:xfrm>
          <a:prstGeom prst="rect">
            <a:avLst/>
          </a:prstGeom>
        </p:spPr>
        <p:txBody>
          <a:bodyPr lIns="0" tIns="0" rIns="0" bIns="0" rtlCol="0" anchor="t">
            <a:spAutoFit/>
          </a:bodyPr>
          <a:lstStyle/>
          <a:p>
            <a:pPr algn="ctr">
              <a:lnSpc>
                <a:spcPts val="2850"/>
              </a:lnSpc>
            </a:pPr>
            <a:r>
              <a:rPr lang="en-US" sz="2036" b="1">
                <a:solidFill>
                  <a:srgbClr val="FFFFFF"/>
                </a:solidFill>
                <a:latin typeface="Poppins Bold"/>
                <a:ea typeface="Poppins Bold"/>
                <a:cs typeface="Poppins Bold"/>
                <a:sym typeface="Poppins Bold"/>
              </a:rPr>
              <a:t>Shorter wait times for elective treatment</a:t>
            </a:r>
          </a:p>
          <a:p>
            <a:pPr algn="ctr">
              <a:lnSpc>
                <a:spcPts val="1960"/>
              </a:lnSpc>
            </a:pPr>
            <a:r>
              <a:rPr lang="en-US" sz="1400">
                <a:solidFill>
                  <a:srgbClr val="FFFFFF"/>
                </a:solidFill>
                <a:latin typeface="Poppins"/>
                <a:ea typeface="Poppins"/>
                <a:cs typeface="Poppins"/>
                <a:sym typeface="Poppins"/>
              </a:rPr>
              <a:t>Number of people treated from the waitlist</a:t>
            </a:r>
          </a:p>
        </p:txBody>
      </p:sp>
      <p:sp>
        <p:nvSpPr>
          <p:cNvPr id="11" name="TextBox 11"/>
          <p:cNvSpPr txBox="1"/>
          <p:nvPr/>
        </p:nvSpPr>
        <p:spPr>
          <a:xfrm>
            <a:off x="4880524" y="850401"/>
            <a:ext cx="1716059" cy="230961"/>
          </a:xfrm>
          <a:prstGeom prst="rect">
            <a:avLst/>
          </a:prstGeom>
        </p:spPr>
        <p:txBody>
          <a:bodyPr wrap="square" lIns="0" tIns="0" rIns="0" bIns="0" rtlCol="0" anchor="t">
            <a:spAutoFit/>
          </a:bodyPr>
          <a:lstStyle/>
          <a:p>
            <a:pPr algn="ctr">
              <a:lnSpc>
                <a:spcPts val="1881"/>
              </a:lnSpc>
            </a:pPr>
            <a:r>
              <a:rPr lang="en-US" sz="1343" b="1" dirty="0">
                <a:solidFill>
                  <a:srgbClr val="660033"/>
                </a:solidFill>
                <a:latin typeface="Poppins Bold"/>
                <a:ea typeface="Poppins Bold"/>
                <a:cs typeface="Poppins Bold"/>
                <a:sym typeface="Poppins Bold"/>
              </a:rPr>
              <a:t>Results by district</a:t>
            </a:r>
          </a:p>
        </p:txBody>
      </p:sp>
      <p:sp>
        <p:nvSpPr>
          <p:cNvPr id="12" name="TextBox 12"/>
          <p:cNvSpPr txBox="1"/>
          <p:nvPr/>
        </p:nvSpPr>
        <p:spPr>
          <a:xfrm>
            <a:off x="14100497" y="-12381"/>
            <a:ext cx="1135990" cy="682110"/>
          </a:xfrm>
          <a:prstGeom prst="rect">
            <a:avLst/>
          </a:prstGeom>
        </p:spPr>
        <p:txBody>
          <a:bodyPr lIns="0" tIns="0" rIns="0" bIns="0" rtlCol="0" anchor="t">
            <a:spAutoFit/>
          </a:bodyPr>
          <a:lstStyle/>
          <a:p>
            <a:pPr algn="r">
              <a:lnSpc>
                <a:spcPts val="1847"/>
              </a:lnSpc>
            </a:pPr>
            <a:r>
              <a:rPr lang="en-US" sz="1319" b="1">
                <a:solidFill>
                  <a:srgbClr val="FFFFFF"/>
                </a:solidFill>
                <a:latin typeface="Poppins Bold"/>
                <a:ea typeface="Poppins Bold"/>
                <a:cs typeface="Poppins Bold"/>
                <a:sym typeface="Poppins Bold"/>
              </a:rPr>
              <a:t>Q3 2024/25 </a:t>
            </a:r>
          </a:p>
          <a:p>
            <a:pPr algn="r">
              <a:lnSpc>
                <a:spcPts val="1847"/>
              </a:lnSpc>
            </a:pPr>
            <a:r>
              <a:rPr lang="en-US" sz="1319">
                <a:solidFill>
                  <a:srgbClr val="FFFFFF"/>
                </a:solidFill>
                <a:latin typeface="Poppins"/>
                <a:ea typeface="Poppins"/>
                <a:cs typeface="Poppins"/>
                <a:sym typeface="Poppins"/>
              </a:rPr>
              <a:t>compared to</a:t>
            </a:r>
            <a:r>
              <a:rPr lang="en-US" sz="1319" b="1">
                <a:solidFill>
                  <a:srgbClr val="FFFFFF"/>
                </a:solidFill>
                <a:latin typeface="Poppins Bold"/>
                <a:ea typeface="Poppins Bold"/>
                <a:cs typeface="Poppins Bold"/>
                <a:sym typeface="Poppins Bold"/>
              </a:rPr>
              <a:t> </a:t>
            </a:r>
          </a:p>
          <a:p>
            <a:pPr algn="r">
              <a:lnSpc>
                <a:spcPts val="1847"/>
              </a:lnSpc>
            </a:pPr>
            <a:r>
              <a:rPr lang="en-US" sz="1319" b="1">
                <a:solidFill>
                  <a:srgbClr val="FFFFFF"/>
                </a:solidFill>
                <a:latin typeface="Poppins Bold"/>
                <a:ea typeface="Poppins Bold"/>
                <a:cs typeface="Poppins Bold"/>
                <a:sym typeface="Poppins Bold"/>
              </a:rPr>
              <a:t>Q3 2023/24</a:t>
            </a:r>
          </a:p>
        </p:txBody>
      </p:sp>
      <p:sp>
        <p:nvSpPr>
          <p:cNvPr id="13" name="TextBox 13"/>
          <p:cNvSpPr txBox="1"/>
          <p:nvPr/>
        </p:nvSpPr>
        <p:spPr>
          <a:xfrm>
            <a:off x="5814559" y="1011432"/>
            <a:ext cx="2037592" cy="6385338"/>
          </a:xfrm>
          <a:prstGeom prst="rect">
            <a:avLst/>
          </a:prstGeom>
        </p:spPr>
        <p:txBody>
          <a:bodyPr lIns="0" tIns="0" rIns="0" bIns="0" rtlCol="0" anchor="t">
            <a:spAutoFit/>
          </a:bodyPr>
          <a:lstStyle/>
          <a:p>
            <a:pPr algn="r">
              <a:lnSpc>
                <a:spcPts val="2472"/>
              </a:lnSpc>
            </a:pPr>
            <a:r>
              <a:rPr lang="en-US" sz="1489" dirty="0">
                <a:solidFill>
                  <a:srgbClr val="000000"/>
                </a:solidFill>
                <a:latin typeface="Poppins"/>
                <a:ea typeface="Poppins"/>
                <a:cs typeface="Poppins"/>
                <a:sym typeface="Poppins"/>
              </a:rPr>
              <a:t>Auckland</a:t>
            </a:r>
          </a:p>
          <a:p>
            <a:pPr algn="r">
              <a:lnSpc>
                <a:spcPts val="2472"/>
              </a:lnSpc>
            </a:pPr>
            <a:r>
              <a:rPr lang="en-US" sz="1489" dirty="0">
                <a:solidFill>
                  <a:srgbClr val="000000"/>
                </a:solidFill>
                <a:latin typeface="Poppins"/>
                <a:ea typeface="Poppins"/>
                <a:cs typeface="Poppins"/>
                <a:sym typeface="Poppins"/>
              </a:rPr>
              <a:t>Waikato</a:t>
            </a:r>
          </a:p>
          <a:p>
            <a:pPr algn="r">
              <a:lnSpc>
                <a:spcPts val="2472"/>
              </a:lnSpc>
            </a:pPr>
            <a:r>
              <a:rPr lang="en-US" sz="1489" dirty="0">
                <a:solidFill>
                  <a:srgbClr val="000000"/>
                </a:solidFill>
                <a:latin typeface="Poppins"/>
                <a:ea typeface="Poppins"/>
                <a:cs typeface="Poppins"/>
                <a:sym typeface="Poppins"/>
              </a:rPr>
              <a:t>Canterbury</a:t>
            </a:r>
          </a:p>
          <a:p>
            <a:pPr algn="r">
              <a:lnSpc>
                <a:spcPts val="2472"/>
              </a:lnSpc>
            </a:pPr>
            <a:r>
              <a:rPr lang="en-US" sz="1489" dirty="0" err="1">
                <a:solidFill>
                  <a:srgbClr val="000000"/>
                </a:solidFill>
                <a:latin typeface="Poppins"/>
                <a:ea typeface="Poppins"/>
                <a:cs typeface="Poppins"/>
                <a:sym typeface="Poppins"/>
              </a:rPr>
              <a:t>Waitematā</a:t>
            </a:r>
            <a:endParaRPr lang="en-US" sz="1489" dirty="0">
              <a:solidFill>
                <a:srgbClr val="000000"/>
              </a:solidFill>
              <a:latin typeface="Poppins"/>
              <a:ea typeface="Poppins"/>
              <a:cs typeface="Poppins"/>
              <a:sym typeface="Poppins"/>
            </a:endParaRPr>
          </a:p>
          <a:p>
            <a:pPr algn="r">
              <a:lnSpc>
                <a:spcPts val="2472"/>
              </a:lnSpc>
            </a:pPr>
            <a:r>
              <a:rPr lang="en-US" sz="1489" dirty="0">
                <a:solidFill>
                  <a:srgbClr val="000000"/>
                </a:solidFill>
                <a:latin typeface="Poppins"/>
                <a:ea typeface="Poppins"/>
                <a:cs typeface="Poppins"/>
                <a:sym typeface="Poppins"/>
              </a:rPr>
              <a:t>Bay of Plenty</a:t>
            </a:r>
          </a:p>
          <a:p>
            <a:pPr algn="r">
              <a:lnSpc>
                <a:spcPts val="2472"/>
              </a:lnSpc>
            </a:pPr>
            <a:r>
              <a:rPr lang="en-US" sz="1489" dirty="0">
                <a:solidFill>
                  <a:srgbClr val="000000"/>
                </a:solidFill>
                <a:latin typeface="Poppins"/>
                <a:ea typeface="Poppins"/>
                <a:cs typeface="Poppins"/>
                <a:sym typeface="Poppins"/>
              </a:rPr>
              <a:t>Capital and Coast</a:t>
            </a:r>
          </a:p>
          <a:p>
            <a:pPr algn="r">
              <a:lnSpc>
                <a:spcPts val="2472"/>
              </a:lnSpc>
            </a:pPr>
            <a:r>
              <a:rPr lang="en-US" sz="1489" dirty="0">
                <a:solidFill>
                  <a:srgbClr val="000000"/>
                </a:solidFill>
                <a:latin typeface="Poppins"/>
                <a:ea typeface="Poppins"/>
                <a:cs typeface="Poppins"/>
                <a:sym typeface="Poppins"/>
              </a:rPr>
              <a:t>Counties Manukau</a:t>
            </a:r>
          </a:p>
          <a:p>
            <a:pPr algn="r">
              <a:lnSpc>
                <a:spcPts val="2472"/>
              </a:lnSpc>
            </a:pPr>
            <a:r>
              <a:rPr lang="en-US" sz="1489" dirty="0">
                <a:solidFill>
                  <a:srgbClr val="000000"/>
                </a:solidFill>
                <a:latin typeface="Poppins"/>
                <a:ea typeface="Poppins"/>
                <a:cs typeface="Poppins"/>
                <a:sym typeface="Poppins"/>
              </a:rPr>
              <a:t>Southern</a:t>
            </a:r>
          </a:p>
          <a:p>
            <a:pPr algn="r">
              <a:lnSpc>
                <a:spcPts val="2472"/>
              </a:lnSpc>
            </a:pPr>
            <a:r>
              <a:rPr lang="en-US" sz="1489" dirty="0" err="1">
                <a:solidFill>
                  <a:srgbClr val="000000"/>
                </a:solidFill>
                <a:latin typeface="Poppins"/>
                <a:ea typeface="Poppins"/>
                <a:cs typeface="Poppins"/>
                <a:sym typeface="Poppins"/>
              </a:rPr>
              <a:t>MidCentral</a:t>
            </a:r>
            <a:endParaRPr lang="en-US" sz="1489" dirty="0">
              <a:solidFill>
                <a:srgbClr val="000000"/>
              </a:solidFill>
              <a:latin typeface="Poppins"/>
              <a:ea typeface="Poppins"/>
              <a:cs typeface="Poppins"/>
              <a:sym typeface="Poppins"/>
            </a:endParaRPr>
          </a:p>
          <a:p>
            <a:pPr algn="r">
              <a:lnSpc>
                <a:spcPts val="2472"/>
              </a:lnSpc>
            </a:pPr>
            <a:r>
              <a:rPr lang="en-US" sz="1489" dirty="0">
                <a:solidFill>
                  <a:srgbClr val="000000"/>
                </a:solidFill>
                <a:latin typeface="Poppins"/>
                <a:ea typeface="Poppins"/>
                <a:cs typeface="Poppins"/>
                <a:sym typeface="Poppins"/>
              </a:rPr>
              <a:t>Hawke’s Bay</a:t>
            </a:r>
          </a:p>
          <a:p>
            <a:pPr algn="r">
              <a:lnSpc>
                <a:spcPts val="2472"/>
              </a:lnSpc>
            </a:pPr>
            <a:r>
              <a:rPr lang="en-US" sz="1489" dirty="0">
                <a:solidFill>
                  <a:srgbClr val="000000"/>
                </a:solidFill>
                <a:latin typeface="Poppins"/>
                <a:ea typeface="Poppins"/>
                <a:cs typeface="Poppins"/>
                <a:sym typeface="Poppins"/>
              </a:rPr>
              <a:t>Northland</a:t>
            </a:r>
          </a:p>
          <a:p>
            <a:pPr algn="r">
              <a:lnSpc>
                <a:spcPts val="2472"/>
              </a:lnSpc>
            </a:pPr>
            <a:r>
              <a:rPr lang="en-US" sz="1489" dirty="0">
                <a:solidFill>
                  <a:srgbClr val="000000"/>
                </a:solidFill>
                <a:latin typeface="Poppins"/>
                <a:ea typeface="Poppins"/>
                <a:cs typeface="Poppins"/>
                <a:sym typeface="Poppins"/>
              </a:rPr>
              <a:t>Lakes</a:t>
            </a:r>
          </a:p>
          <a:p>
            <a:pPr algn="r">
              <a:lnSpc>
                <a:spcPts val="2472"/>
              </a:lnSpc>
            </a:pPr>
            <a:r>
              <a:rPr lang="en-US" sz="1489" dirty="0">
                <a:solidFill>
                  <a:srgbClr val="000000"/>
                </a:solidFill>
                <a:latin typeface="Poppins"/>
                <a:ea typeface="Poppins"/>
                <a:cs typeface="Poppins"/>
                <a:sym typeface="Poppins"/>
              </a:rPr>
              <a:t>Hutt Valley</a:t>
            </a:r>
          </a:p>
          <a:p>
            <a:pPr algn="r">
              <a:lnSpc>
                <a:spcPts val="2472"/>
              </a:lnSpc>
            </a:pPr>
            <a:r>
              <a:rPr lang="en-US" sz="1489" dirty="0">
                <a:solidFill>
                  <a:srgbClr val="000000"/>
                </a:solidFill>
                <a:latin typeface="Poppins"/>
                <a:ea typeface="Poppins"/>
                <a:cs typeface="Poppins"/>
                <a:sym typeface="Poppins"/>
              </a:rPr>
              <a:t>Nelson Marlborough</a:t>
            </a:r>
          </a:p>
          <a:p>
            <a:pPr algn="r">
              <a:lnSpc>
                <a:spcPts val="2472"/>
              </a:lnSpc>
            </a:pPr>
            <a:r>
              <a:rPr lang="en-US" sz="1489" dirty="0">
                <a:solidFill>
                  <a:srgbClr val="000000"/>
                </a:solidFill>
                <a:latin typeface="Poppins"/>
                <a:ea typeface="Poppins"/>
                <a:cs typeface="Poppins"/>
                <a:sym typeface="Poppins"/>
              </a:rPr>
              <a:t>Taranaki</a:t>
            </a:r>
          </a:p>
          <a:p>
            <a:pPr algn="r">
              <a:lnSpc>
                <a:spcPts val="2472"/>
              </a:lnSpc>
            </a:pPr>
            <a:r>
              <a:rPr lang="en-US" sz="1489" dirty="0">
                <a:solidFill>
                  <a:srgbClr val="000000"/>
                </a:solidFill>
                <a:latin typeface="Poppins"/>
                <a:ea typeface="Poppins"/>
                <a:cs typeface="Poppins"/>
                <a:sym typeface="Poppins"/>
              </a:rPr>
              <a:t>Whanganui</a:t>
            </a:r>
          </a:p>
          <a:p>
            <a:pPr algn="r">
              <a:lnSpc>
                <a:spcPts val="2472"/>
              </a:lnSpc>
            </a:pPr>
            <a:r>
              <a:rPr lang="en-US" sz="1489" dirty="0" err="1">
                <a:solidFill>
                  <a:srgbClr val="000000"/>
                </a:solidFill>
                <a:latin typeface="Poppins"/>
                <a:ea typeface="Poppins"/>
                <a:cs typeface="Poppins"/>
                <a:sym typeface="Poppins"/>
              </a:rPr>
              <a:t>Tairāwhiti</a:t>
            </a:r>
            <a:endParaRPr lang="en-US" sz="1489" dirty="0">
              <a:solidFill>
                <a:srgbClr val="000000"/>
              </a:solidFill>
              <a:latin typeface="Poppins"/>
              <a:ea typeface="Poppins"/>
              <a:cs typeface="Poppins"/>
              <a:sym typeface="Poppins"/>
            </a:endParaRPr>
          </a:p>
          <a:p>
            <a:pPr algn="r">
              <a:lnSpc>
                <a:spcPts val="2472"/>
              </a:lnSpc>
            </a:pPr>
            <a:r>
              <a:rPr lang="en-US" sz="1489" dirty="0">
                <a:solidFill>
                  <a:srgbClr val="000000"/>
                </a:solidFill>
                <a:latin typeface="Poppins"/>
                <a:ea typeface="Poppins"/>
                <a:cs typeface="Poppins"/>
                <a:sym typeface="Poppins"/>
              </a:rPr>
              <a:t>South Canterbury</a:t>
            </a:r>
          </a:p>
          <a:p>
            <a:pPr algn="r">
              <a:lnSpc>
                <a:spcPts val="2472"/>
              </a:lnSpc>
            </a:pPr>
            <a:r>
              <a:rPr lang="en-US" sz="1489" dirty="0">
                <a:solidFill>
                  <a:srgbClr val="000000"/>
                </a:solidFill>
                <a:latin typeface="Poppins"/>
                <a:ea typeface="Poppins"/>
                <a:cs typeface="Poppins"/>
                <a:sym typeface="Poppins"/>
              </a:rPr>
              <a:t>Wairarapa</a:t>
            </a:r>
          </a:p>
          <a:p>
            <a:pPr algn="r">
              <a:lnSpc>
                <a:spcPts val="2472"/>
              </a:lnSpc>
            </a:pPr>
            <a:r>
              <a:rPr lang="en-US" sz="1489" dirty="0">
                <a:solidFill>
                  <a:srgbClr val="000000"/>
                </a:solidFill>
                <a:latin typeface="Poppins"/>
                <a:ea typeface="Poppins"/>
                <a:cs typeface="Poppins"/>
                <a:sym typeface="Poppins"/>
              </a:rPr>
              <a:t>West Coast</a:t>
            </a:r>
          </a:p>
        </p:txBody>
      </p:sp>
      <p:grpSp>
        <p:nvGrpSpPr>
          <p:cNvPr id="14" name="Group 14"/>
          <p:cNvGrpSpPr/>
          <p:nvPr/>
        </p:nvGrpSpPr>
        <p:grpSpPr>
          <a:xfrm>
            <a:off x="4880838" y="7674796"/>
            <a:ext cx="10355653" cy="6664270"/>
            <a:chOff x="0" y="0"/>
            <a:chExt cx="5176800" cy="3331474"/>
          </a:xfrm>
        </p:grpSpPr>
        <p:sp>
          <p:nvSpPr>
            <p:cNvPr id="15" name="Freeform 15"/>
            <p:cNvSpPr/>
            <p:nvPr/>
          </p:nvSpPr>
          <p:spPr>
            <a:xfrm>
              <a:off x="0" y="0"/>
              <a:ext cx="5176800" cy="3331474"/>
            </a:xfrm>
            <a:custGeom>
              <a:avLst/>
              <a:gdLst/>
              <a:ahLst/>
              <a:cxnLst/>
              <a:rect l="l" t="t" r="r" b="b"/>
              <a:pathLst>
                <a:path w="5176800" h="3331474">
                  <a:moveTo>
                    <a:pt x="12709" y="0"/>
                  </a:moveTo>
                  <a:lnTo>
                    <a:pt x="5164091" y="0"/>
                  </a:lnTo>
                  <a:cubicBezTo>
                    <a:pt x="5171110" y="0"/>
                    <a:pt x="5176800" y="5690"/>
                    <a:pt x="5176800" y="12709"/>
                  </a:cubicBezTo>
                  <a:lnTo>
                    <a:pt x="5176800" y="3318765"/>
                  </a:lnTo>
                  <a:cubicBezTo>
                    <a:pt x="5176800" y="3322136"/>
                    <a:pt x="5175461" y="3325368"/>
                    <a:pt x="5173078" y="3327752"/>
                  </a:cubicBezTo>
                  <a:cubicBezTo>
                    <a:pt x="5170694" y="3330135"/>
                    <a:pt x="5167461" y="3331474"/>
                    <a:pt x="5164091" y="3331474"/>
                  </a:cubicBezTo>
                  <a:lnTo>
                    <a:pt x="12709" y="3331474"/>
                  </a:lnTo>
                  <a:cubicBezTo>
                    <a:pt x="9339" y="3331474"/>
                    <a:pt x="6106" y="3330135"/>
                    <a:pt x="3722" y="3327752"/>
                  </a:cubicBezTo>
                  <a:cubicBezTo>
                    <a:pt x="1339" y="3325368"/>
                    <a:pt x="0" y="3322136"/>
                    <a:pt x="0" y="3318765"/>
                  </a:cubicBezTo>
                  <a:lnTo>
                    <a:pt x="0" y="12709"/>
                  </a:lnTo>
                  <a:cubicBezTo>
                    <a:pt x="0" y="9339"/>
                    <a:pt x="1339" y="6106"/>
                    <a:pt x="3722" y="3722"/>
                  </a:cubicBezTo>
                  <a:cubicBezTo>
                    <a:pt x="6106" y="1339"/>
                    <a:pt x="9339" y="0"/>
                    <a:pt x="12709" y="0"/>
                  </a:cubicBezTo>
                  <a:close/>
                </a:path>
              </a:pathLst>
            </a:custGeom>
            <a:solidFill>
              <a:srgbClr val="F6F4EC"/>
            </a:solidFill>
          </p:spPr>
          <p:txBody>
            <a:bodyPr/>
            <a:lstStyle/>
            <a:p>
              <a:endParaRPr lang="en-NZ"/>
            </a:p>
          </p:txBody>
        </p:sp>
        <p:sp>
          <p:nvSpPr>
            <p:cNvPr id="16" name="TextBox 16"/>
            <p:cNvSpPr txBox="1"/>
            <p:nvPr/>
          </p:nvSpPr>
          <p:spPr>
            <a:xfrm>
              <a:off x="0" y="-19050"/>
              <a:ext cx="5176800" cy="3350524"/>
            </a:xfrm>
            <a:prstGeom prst="rect">
              <a:avLst/>
            </a:prstGeom>
          </p:spPr>
          <p:txBody>
            <a:bodyPr lIns="26257" tIns="26257" rIns="26257" bIns="26257" rtlCol="0" anchor="ctr"/>
            <a:lstStyle/>
            <a:p>
              <a:pPr algn="ctr">
                <a:lnSpc>
                  <a:spcPts val="1374"/>
                </a:lnSpc>
              </a:pPr>
              <a:endParaRPr/>
            </a:p>
          </p:txBody>
        </p:sp>
      </p:grpSp>
      <p:pic>
        <p:nvPicPr>
          <p:cNvPr id="17" name="Picture 17" descr="Line graph showing performance"/>
          <p:cNvPicPr>
            <a:picLocks noChangeAspect="1"/>
          </p:cNvPicPr>
          <p:nvPr/>
        </p:nvPicPr>
        <p:blipFill>
          <a:blip r:embed="rId4"/>
          <a:stretch>
            <a:fillRect/>
          </a:stretch>
        </p:blipFill>
        <p:spPr>
          <a:xfrm>
            <a:off x="3941826" y="6760889"/>
            <a:ext cx="12321112" cy="5308917"/>
          </a:xfrm>
          <a:prstGeom prst="rect">
            <a:avLst/>
          </a:prstGeom>
        </p:spPr>
      </p:pic>
      <p:sp>
        <p:nvSpPr>
          <p:cNvPr id="18" name="TextBox 18"/>
          <p:cNvSpPr txBox="1"/>
          <p:nvPr/>
        </p:nvSpPr>
        <p:spPr>
          <a:xfrm>
            <a:off x="12760467" y="8752824"/>
            <a:ext cx="292363" cy="272510"/>
          </a:xfrm>
          <a:prstGeom prst="rect">
            <a:avLst/>
          </a:prstGeom>
        </p:spPr>
        <p:txBody>
          <a:bodyPr lIns="0" tIns="0" rIns="0" bIns="0" rtlCol="0" anchor="t">
            <a:spAutoFit/>
          </a:bodyPr>
          <a:lstStyle/>
          <a:p>
            <a:pPr algn="ctr">
              <a:lnSpc>
                <a:spcPts val="1084"/>
              </a:lnSpc>
            </a:pPr>
            <a:r>
              <a:rPr lang="en-US" sz="774">
                <a:solidFill>
                  <a:srgbClr val="000000"/>
                </a:solidFill>
                <a:latin typeface="Canva Sans"/>
                <a:ea typeface="Canva Sans"/>
                <a:cs typeface="Canva Sans"/>
                <a:sym typeface="Canva Sans"/>
              </a:rPr>
              <a:t>74,744</a:t>
            </a:r>
          </a:p>
        </p:txBody>
      </p:sp>
      <p:sp>
        <p:nvSpPr>
          <p:cNvPr id="19" name="TextBox 19"/>
          <p:cNvSpPr txBox="1"/>
          <p:nvPr/>
        </p:nvSpPr>
        <p:spPr>
          <a:xfrm>
            <a:off x="14694766" y="8581055"/>
            <a:ext cx="321858" cy="272510"/>
          </a:xfrm>
          <a:prstGeom prst="rect">
            <a:avLst/>
          </a:prstGeom>
        </p:spPr>
        <p:txBody>
          <a:bodyPr lIns="0" tIns="0" rIns="0" bIns="0" rtlCol="0" anchor="t">
            <a:spAutoFit/>
          </a:bodyPr>
          <a:lstStyle/>
          <a:p>
            <a:pPr algn="ctr">
              <a:lnSpc>
                <a:spcPts val="1084"/>
              </a:lnSpc>
            </a:pPr>
            <a:r>
              <a:rPr lang="en-US" sz="774">
                <a:solidFill>
                  <a:srgbClr val="000000"/>
                </a:solidFill>
                <a:latin typeface="Canva Sans"/>
                <a:ea typeface="Canva Sans"/>
                <a:cs typeface="Canva Sans"/>
                <a:sym typeface="Canva Sans"/>
              </a:rPr>
              <a:t>82,190</a:t>
            </a:r>
          </a:p>
        </p:txBody>
      </p:sp>
      <p:sp>
        <p:nvSpPr>
          <p:cNvPr id="20" name="TextBox 20"/>
          <p:cNvSpPr txBox="1"/>
          <p:nvPr/>
        </p:nvSpPr>
        <p:spPr>
          <a:xfrm>
            <a:off x="12741801" y="9405821"/>
            <a:ext cx="329686" cy="272510"/>
          </a:xfrm>
          <a:prstGeom prst="rect">
            <a:avLst/>
          </a:prstGeom>
        </p:spPr>
        <p:txBody>
          <a:bodyPr lIns="0" tIns="0" rIns="0" bIns="0" rtlCol="0" anchor="t">
            <a:spAutoFit/>
          </a:bodyPr>
          <a:lstStyle/>
          <a:p>
            <a:pPr algn="ctr">
              <a:lnSpc>
                <a:spcPts val="1084"/>
              </a:lnSpc>
            </a:pPr>
            <a:r>
              <a:rPr lang="en-US" sz="774">
                <a:solidFill>
                  <a:srgbClr val="000000"/>
                </a:solidFill>
                <a:latin typeface="Canva Sans"/>
                <a:ea typeface="Canva Sans"/>
                <a:cs typeface="Canva Sans"/>
                <a:sym typeface="Canva Sans"/>
              </a:rPr>
              <a:t>46,902</a:t>
            </a:r>
          </a:p>
        </p:txBody>
      </p:sp>
      <p:sp>
        <p:nvSpPr>
          <p:cNvPr id="21" name="TextBox 21"/>
          <p:cNvSpPr txBox="1"/>
          <p:nvPr/>
        </p:nvSpPr>
        <p:spPr>
          <a:xfrm>
            <a:off x="14718378" y="9405821"/>
            <a:ext cx="324444" cy="131446"/>
          </a:xfrm>
          <a:prstGeom prst="rect">
            <a:avLst/>
          </a:prstGeom>
        </p:spPr>
        <p:txBody>
          <a:bodyPr lIns="0" tIns="0" rIns="0" bIns="0" rtlCol="0" anchor="t">
            <a:spAutoFit/>
          </a:bodyPr>
          <a:lstStyle/>
          <a:p>
            <a:pPr algn="ctr">
              <a:lnSpc>
                <a:spcPts val="1084"/>
              </a:lnSpc>
            </a:pPr>
            <a:r>
              <a:rPr lang="en-US" sz="774">
                <a:solidFill>
                  <a:srgbClr val="000000"/>
                </a:solidFill>
                <a:latin typeface="Canva Sans"/>
                <a:ea typeface="Canva Sans"/>
                <a:cs typeface="Canva Sans"/>
                <a:sym typeface="Canva Sans"/>
              </a:rPr>
              <a:t>48,389</a:t>
            </a:r>
          </a:p>
        </p:txBody>
      </p:sp>
      <p:sp>
        <p:nvSpPr>
          <p:cNvPr id="22" name="TextBox 22"/>
          <p:cNvSpPr txBox="1"/>
          <p:nvPr/>
        </p:nvSpPr>
        <p:spPr>
          <a:xfrm>
            <a:off x="6427719" y="11006232"/>
            <a:ext cx="572930" cy="202556"/>
          </a:xfrm>
          <a:prstGeom prst="rect">
            <a:avLst/>
          </a:prstGeom>
        </p:spPr>
        <p:txBody>
          <a:bodyPr lIns="0" tIns="0" rIns="0" bIns="0" rtlCol="0" anchor="t">
            <a:spAutoFit/>
          </a:bodyPr>
          <a:lstStyle/>
          <a:p>
            <a:pPr algn="ctr">
              <a:lnSpc>
                <a:spcPts val="1651"/>
              </a:lnSpc>
            </a:pPr>
            <a:r>
              <a:rPr lang="en-US" sz="1179">
                <a:solidFill>
                  <a:srgbClr val="000000"/>
                </a:solidFill>
                <a:latin typeface="Canva Sans"/>
                <a:ea typeface="Canva Sans"/>
                <a:cs typeface="Canva Sans"/>
                <a:sym typeface="Canva Sans"/>
              </a:rPr>
              <a:t>20/21</a:t>
            </a:r>
          </a:p>
        </p:txBody>
      </p:sp>
      <p:sp>
        <p:nvSpPr>
          <p:cNvPr id="23" name="TextBox 23"/>
          <p:cNvSpPr txBox="1"/>
          <p:nvPr/>
        </p:nvSpPr>
        <p:spPr>
          <a:xfrm>
            <a:off x="8423468" y="11006232"/>
            <a:ext cx="547763" cy="202556"/>
          </a:xfrm>
          <a:prstGeom prst="rect">
            <a:avLst/>
          </a:prstGeom>
        </p:spPr>
        <p:txBody>
          <a:bodyPr lIns="0" tIns="0" rIns="0" bIns="0" rtlCol="0" anchor="t">
            <a:spAutoFit/>
          </a:bodyPr>
          <a:lstStyle/>
          <a:p>
            <a:pPr algn="ctr">
              <a:lnSpc>
                <a:spcPts val="1651"/>
              </a:lnSpc>
            </a:pPr>
            <a:r>
              <a:rPr lang="en-US" sz="1179">
                <a:solidFill>
                  <a:srgbClr val="000000"/>
                </a:solidFill>
                <a:latin typeface="Canva Sans"/>
                <a:ea typeface="Canva Sans"/>
                <a:cs typeface="Canva Sans"/>
                <a:sym typeface="Canva Sans"/>
              </a:rPr>
              <a:t>21/22</a:t>
            </a:r>
          </a:p>
        </p:txBody>
      </p:sp>
      <p:sp>
        <p:nvSpPr>
          <p:cNvPr id="24" name="TextBox 24"/>
          <p:cNvSpPr txBox="1"/>
          <p:nvPr/>
        </p:nvSpPr>
        <p:spPr>
          <a:xfrm>
            <a:off x="10365273" y="11006232"/>
            <a:ext cx="553995" cy="202556"/>
          </a:xfrm>
          <a:prstGeom prst="rect">
            <a:avLst/>
          </a:prstGeom>
        </p:spPr>
        <p:txBody>
          <a:bodyPr lIns="0" tIns="0" rIns="0" bIns="0" rtlCol="0" anchor="t">
            <a:spAutoFit/>
          </a:bodyPr>
          <a:lstStyle/>
          <a:p>
            <a:pPr algn="ctr">
              <a:lnSpc>
                <a:spcPts val="1651"/>
              </a:lnSpc>
            </a:pPr>
            <a:r>
              <a:rPr lang="en-US" sz="1179">
                <a:solidFill>
                  <a:srgbClr val="000000"/>
                </a:solidFill>
                <a:latin typeface="Canva Sans"/>
                <a:ea typeface="Canva Sans"/>
                <a:cs typeface="Canva Sans"/>
                <a:sym typeface="Canva Sans"/>
              </a:rPr>
              <a:t>22/23</a:t>
            </a:r>
          </a:p>
        </p:txBody>
      </p:sp>
      <p:sp>
        <p:nvSpPr>
          <p:cNvPr id="25" name="TextBox 25"/>
          <p:cNvSpPr txBox="1"/>
          <p:nvPr/>
        </p:nvSpPr>
        <p:spPr>
          <a:xfrm>
            <a:off x="12346416" y="11006232"/>
            <a:ext cx="560228" cy="202556"/>
          </a:xfrm>
          <a:prstGeom prst="rect">
            <a:avLst/>
          </a:prstGeom>
        </p:spPr>
        <p:txBody>
          <a:bodyPr lIns="0" tIns="0" rIns="0" bIns="0" rtlCol="0" anchor="t">
            <a:spAutoFit/>
          </a:bodyPr>
          <a:lstStyle/>
          <a:p>
            <a:pPr algn="ctr">
              <a:lnSpc>
                <a:spcPts val="1651"/>
              </a:lnSpc>
            </a:pPr>
            <a:r>
              <a:rPr lang="en-US" sz="1179">
                <a:solidFill>
                  <a:srgbClr val="000000"/>
                </a:solidFill>
                <a:latin typeface="Canva Sans"/>
                <a:ea typeface="Canva Sans"/>
                <a:cs typeface="Canva Sans"/>
                <a:sym typeface="Canva Sans"/>
              </a:rPr>
              <a:t>23/24</a:t>
            </a:r>
          </a:p>
        </p:txBody>
      </p:sp>
      <p:sp>
        <p:nvSpPr>
          <p:cNvPr id="26" name="TextBox 26"/>
          <p:cNvSpPr txBox="1"/>
          <p:nvPr/>
        </p:nvSpPr>
        <p:spPr>
          <a:xfrm>
            <a:off x="14355373" y="11006232"/>
            <a:ext cx="562043" cy="202556"/>
          </a:xfrm>
          <a:prstGeom prst="rect">
            <a:avLst/>
          </a:prstGeom>
        </p:spPr>
        <p:txBody>
          <a:bodyPr lIns="0" tIns="0" rIns="0" bIns="0" rtlCol="0" anchor="t">
            <a:spAutoFit/>
          </a:bodyPr>
          <a:lstStyle/>
          <a:p>
            <a:pPr algn="ctr">
              <a:lnSpc>
                <a:spcPts val="1651"/>
              </a:lnSpc>
            </a:pPr>
            <a:r>
              <a:rPr lang="en-US" sz="1179">
                <a:solidFill>
                  <a:srgbClr val="000000"/>
                </a:solidFill>
                <a:latin typeface="Canva Sans"/>
                <a:ea typeface="Canva Sans"/>
                <a:cs typeface="Canva Sans"/>
                <a:sym typeface="Canva Sans"/>
              </a:rPr>
              <a:t>24/25</a:t>
            </a:r>
          </a:p>
        </p:txBody>
      </p:sp>
      <p:sp>
        <p:nvSpPr>
          <p:cNvPr id="27" name="AutoShape 27"/>
          <p:cNvSpPr/>
          <p:nvPr/>
        </p:nvSpPr>
        <p:spPr>
          <a:xfrm flipH="1">
            <a:off x="11677956" y="10774741"/>
            <a:ext cx="12808" cy="510351"/>
          </a:xfrm>
          <a:prstGeom prst="line">
            <a:avLst/>
          </a:prstGeom>
          <a:ln w="28575" cap="flat">
            <a:solidFill>
              <a:srgbClr val="000000"/>
            </a:solidFill>
            <a:prstDash val="sysDot"/>
            <a:headEnd type="none" w="sm" len="sm"/>
            <a:tailEnd type="none" w="sm" len="sm"/>
          </a:ln>
        </p:spPr>
        <p:txBody>
          <a:bodyPr/>
          <a:lstStyle/>
          <a:p>
            <a:endParaRPr lang="en-NZ"/>
          </a:p>
        </p:txBody>
      </p:sp>
      <p:sp>
        <p:nvSpPr>
          <p:cNvPr id="28" name="TextBox 28"/>
          <p:cNvSpPr txBox="1"/>
          <p:nvPr/>
        </p:nvSpPr>
        <p:spPr>
          <a:xfrm>
            <a:off x="4996836" y="11430461"/>
            <a:ext cx="10045986" cy="3043077"/>
          </a:xfrm>
          <a:prstGeom prst="rect">
            <a:avLst/>
          </a:prstGeom>
        </p:spPr>
        <p:txBody>
          <a:bodyPr lIns="0" tIns="0" rIns="0" bIns="0" rtlCol="0" anchor="t">
            <a:spAutoFit/>
          </a:bodyPr>
          <a:lstStyle/>
          <a:p>
            <a:pPr>
              <a:lnSpc>
                <a:spcPts val="1399"/>
              </a:lnSpc>
            </a:pPr>
            <a:r>
              <a:rPr lang="en-US" sz="999">
                <a:solidFill>
                  <a:srgbClr val="000000"/>
                </a:solidFill>
                <a:latin typeface="Poppins"/>
                <a:ea typeface="Poppins"/>
                <a:cs typeface="Poppins"/>
                <a:sym typeface="Poppins"/>
              </a:rPr>
              <a:t>The pandemic, coupled with increasing demand, has had a long-lasting impact on the provision of planned care. Waitlists for elective treatment have grown significantly since Q1 2020/21, while our output (number of procedures per quarter) has remained relatively constant. The number of people on the elective treatment waitlist at the end of Q3 increased by 9.96% increase compared with the same quarter last year. In Q3 we saw a 3.17% increase in the number of people treated compared to last year.</a:t>
            </a:r>
          </a:p>
          <a:p>
            <a:pPr>
              <a:lnSpc>
                <a:spcPts val="1399"/>
              </a:lnSpc>
            </a:pPr>
            <a:r>
              <a:rPr lang="en-US" sz="999">
                <a:solidFill>
                  <a:srgbClr val="000000"/>
                </a:solidFill>
                <a:latin typeface="Poppins"/>
                <a:ea typeface="Poppins"/>
                <a:cs typeface="Poppins"/>
                <a:sym typeface="Poppins"/>
              </a:rPr>
              <a:t>Treatment wait list numbers peaked back in early January 2025, and this has been reducing each week since then. Immediately post-pandemic, our focus was on treating the people who had been on our waitlists for the longest (to ‘reduce the tail’). We’ve succeeded at this, with only a handful of people with complex clinical circumstances left, who have been waiting more than 3 years for a procedure. The number of patients waiting longer than 4 months for their treatment has also reduced and continues to trend downwards. </a:t>
            </a:r>
          </a:p>
          <a:p>
            <a:pPr>
              <a:lnSpc>
                <a:spcPts val="1399"/>
              </a:lnSpc>
            </a:pPr>
            <a:r>
              <a:rPr lang="en-US" sz="999">
                <a:solidFill>
                  <a:srgbClr val="000000"/>
                </a:solidFill>
                <a:latin typeface="Poppins"/>
                <a:ea typeface="Poppins"/>
                <a:cs typeface="Poppins"/>
                <a:sym typeface="Poppins"/>
              </a:rPr>
              <a:t>Actions during quarter three to increase outsourcing have been complemented by improving theatre productivity and use of Health NZ’s internal capacity (such as through Totara Haumaru, Burwood Hospital and Manukau Health Park). </a:t>
            </a:r>
          </a:p>
          <a:p>
            <a:pPr>
              <a:lnSpc>
                <a:spcPts val="1399"/>
              </a:lnSpc>
            </a:pPr>
            <a:r>
              <a:rPr lang="en-US" sz="999">
                <a:solidFill>
                  <a:srgbClr val="000000"/>
                </a:solidFill>
                <a:latin typeface="Poppins"/>
                <a:ea typeface="Poppins"/>
                <a:cs typeface="Poppins"/>
                <a:sym typeface="Poppins"/>
              </a:rPr>
              <a:t>Improved data validation activity commenced in late quarter three and continues to improve performance through into quarter four by direct contact with patients (via email, text and phone calls), data cleansing and increased focus on outsourcing. As at 1 June 2025 data relating to 12,604 patients waiting more than 4 months has been validated. Ensuring the right patients are booked in the right order is critical to improving health target performance. Over the quarter, Health NZ continued to work with regions to improve the consistent application of clinical urgency categories (that define patient priority), which inform effective waitlist management and booking practice.</a:t>
            </a:r>
          </a:p>
          <a:p>
            <a:pPr>
              <a:lnSpc>
                <a:spcPts val="1399"/>
              </a:lnSpc>
            </a:pPr>
            <a:r>
              <a:rPr lang="en-US" sz="999">
                <a:solidFill>
                  <a:srgbClr val="000000"/>
                </a:solidFill>
                <a:latin typeface="Poppins"/>
                <a:ea typeface="Poppins"/>
                <a:cs typeface="Poppins"/>
                <a:sym typeface="Poppins"/>
              </a:rPr>
              <a:t>Our continued focus going forward is to increase the number of elective treatments we fund or deliver every quarter.</a:t>
            </a:r>
          </a:p>
          <a:p>
            <a:pPr>
              <a:lnSpc>
                <a:spcPts val="1399"/>
              </a:lnSpc>
            </a:pPr>
            <a:endParaRPr lang="en-US" sz="999">
              <a:solidFill>
                <a:srgbClr val="000000"/>
              </a:solidFill>
              <a:latin typeface="Poppins"/>
              <a:ea typeface="Poppins"/>
              <a:cs typeface="Poppins"/>
              <a:sym typeface="Poppins"/>
            </a:endParaRPr>
          </a:p>
        </p:txBody>
      </p:sp>
      <p:grpSp>
        <p:nvGrpSpPr>
          <p:cNvPr id="29" name="Group 29"/>
          <p:cNvGrpSpPr/>
          <p:nvPr/>
        </p:nvGrpSpPr>
        <p:grpSpPr>
          <a:xfrm>
            <a:off x="12717865" y="6158591"/>
            <a:ext cx="2298767" cy="682103"/>
            <a:chOff x="0" y="-85725"/>
            <a:chExt cx="3065022" cy="909472"/>
          </a:xfrm>
        </p:grpSpPr>
        <p:grpSp>
          <p:nvGrpSpPr>
            <p:cNvPr id="30" name="Group 30"/>
            <p:cNvGrpSpPr/>
            <p:nvPr/>
          </p:nvGrpSpPr>
          <p:grpSpPr>
            <a:xfrm>
              <a:off x="0" y="305902"/>
              <a:ext cx="388489" cy="194245"/>
              <a:chOff x="0" y="0"/>
              <a:chExt cx="812800" cy="406400"/>
            </a:xfrm>
          </p:grpSpPr>
          <p:sp>
            <p:nvSpPr>
              <p:cNvPr id="31" name="Freeform 31"/>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60033"/>
              </a:solidFill>
            </p:spPr>
            <p:txBody>
              <a:bodyPr/>
              <a:lstStyle/>
              <a:p>
                <a:endParaRPr lang="en-NZ"/>
              </a:p>
            </p:txBody>
          </p:sp>
          <p:sp>
            <p:nvSpPr>
              <p:cNvPr id="32" name="TextBox 32"/>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33" name="TextBox 33"/>
            <p:cNvSpPr txBox="1"/>
            <p:nvPr/>
          </p:nvSpPr>
          <p:spPr>
            <a:xfrm>
              <a:off x="0" y="-85725"/>
              <a:ext cx="1553956" cy="304528"/>
            </a:xfrm>
            <a:prstGeom prst="rect">
              <a:avLst/>
            </a:prstGeom>
          </p:spPr>
          <p:txBody>
            <a:bodyPr lIns="0" tIns="0" rIns="0" bIns="0" rtlCol="0" anchor="t">
              <a:spAutoFit/>
            </a:bodyPr>
            <a:lstStyle/>
            <a:p>
              <a:pPr>
                <a:lnSpc>
                  <a:spcPts val="1966"/>
                </a:lnSpc>
              </a:pPr>
              <a:r>
                <a:rPr lang="en-US" sz="1003" b="1">
                  <a:solidFill>
                    <a:srgbClr val="000000"/>
                  </a:solidFill>
                  <a:latin typeface="Poppins Bold"/>
                  <a:ea typeface="Poppins Bold"/>
                  <a:cs typeface="Poppins Bold"/>
                  <a:sym typeface="Poppins Bold"/>
                </a:rPr>
                <a:t>LEGEND</a:t>
              </a:r>
            </a:p>
          </p:txBody>
        </p:sp>
        <p:grpSp>
          <p:nvGrpSpPr>
            <p:cNvPr id="34" name="Group 34"/>
            <p:cNvGrpSpPr/>
            <p:nvPr/>
          </p:nvGrpSpPr>
          <p:grpSpPr>
            <a:xfrm>
              <a:off x="352002" y="305902"/>
              <a:ext cx="388489" cy="194245"/>
              <a:chOff x="0" y="0"/>
              <a:chExt cx="812800" cy="406400"/>
            </a:xfrm>
          </p:grpSpPr>
          <p:sp>
            <p:nvSpPr>
              <p:cNvPr id="35" name="Freeform 35"/>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15284C"/>
              </a:solidFill>
            </p:spPr>
            <p:txBody>
              <a:bodyPr/>
              <a:lstStyle/>
              <a:p>
                <a:endParaRPr lang="en-NZ"/>
              </a:p>
            </p:txBody>
          </p:sp>
          <p:sp>
            <p:nvSpPr>
              <p:cNvPr id="36" name="TextBox 36"/>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37" name="Group 37"/>
            <p:cNvGrpSpPr/>
            <p:nvPr/>
          </p:nvGrpSpPr>
          <p:grpSpPr>
            <a:xfrm>
              <a:off x="692492" y="305902"/>
              <a:ext cx="388489" cy="194245"/>
              <a:chOff x="0" y="0"/>
              <a:chExt cx="812800" cy="406400"/>
            </a:xfrm>
          </p:grpSpPr>
          <p:sp>
            <p:nvSpPr>
              <p:cNvPr id="38" name="Freeform 38"/>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C818F"/>
              </a:solidFill>
            </p:spPr>
            <p:txBody>
              <a:bodyPr/>
              <a:lstStyle/>
              <a:p>
                <a:endParaRPr lang="en-NZ"/>
              </a:p>
            </p:txBody>
          </p:sp>
          <p:sp>
            <p:nvSpPr>
              <p:cNvPr id="39" name="TextBox 39"/>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40" name="Group 40"/>
            <p:cNvGrpSpPr/>
            <p:nvPr/>
          </p:nvGrpSpPr>
          <p:grpSpPr>
            <a:xfrm>
              <a:off x="1032981" y="305902"/>
              <a:ext cx="388489" cy="194245"/>
              <a:chOff x="0" y="0"/>
              <a:chExt cx="812800" cy="406400"/>
            </a:xfrm>
          </p:grpSpPr>
          <p:sp>
            <p:nvSpPr>
              <p:cNvPr id="41" name="Freeform 41"/>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1868A1"/>
              </a:solidFill>
            </p:spPr>
            <p:txBody>
              <a:bodyPr/>
              <a:lstStyle/>
              <a:p>
                <a:endParaRPr lang="en-NZ"/>
              </a:p>
            </p:txBody>
          </p:sp>
          <p:sp>
            <p:nvSpPr>
              <p:cNvPr id="42" name="TextBox 42"/>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43" name="TextBox 43"/>
            <p:cNvSpPr txBox="1"/>
            <p:nvPr/>
          </p:nvSpPr>
          <p:spPr>
            <a:xfrm>
              <a:off x="1511066" y="216981"/>
              <a:ext cx="1553956" cy="304528"/>
            </a:xfrm>
            <a:prstGeom prst="rect">
              <a:avLst/>
            </a:prstGeom>
          </p:spPr>
          <p:txBody>
            <a:bodyPr lIns="0" tIns="0" rIns="0" bIns="0" rtlCol="0" anchor="t">
              <a:spAutoFit/>
            </a:bodyPr>
            <a:lstStyle/>
            <a:p>
              <a:pPr>
                <a:lnSpc>
                  <a:spcPts val="1966"/>
                </a:lnSpc>
              </a:pPr>
              <a:r>
                <a:rPr lang="en-US" sz="1003">
                  <a:solidFill>
                    <a:srgbClr val="000000"/>
                  </a:solidFill>
                  <a:latin typeface="Poppins"/>
                  <a:ea typeface="Poppins"/>
                  <a:cs typeface="Poppins"/>
                  <a:sym typeface="Poppins"/>
                </a:rPr>
                <a:t>Q3 24/25</a:t>
              </a:r>
            </a:p>
          </p:txBody>
        </p:sp>
        <p:grpSp>
          <p:nvGrpSpPr>
            <p:cNvPr id="44" name="Group 44"/>
            <p:cNvGrpSpPr/>
            <p:nvPr/>
          </p:nvGrpSpPr>
          <p:grpSpPr>
            <a:xfrm>
              <a:off x="0" y="608142"/>
              <a:ext cx="388489" cy="194245"/>
              <a:chOff x="0" y="0"/>
              <a:chExt cx="812800" cy="406400"/>
            </a:xfrm>
          </p:grpSpPr>
          <p:sp>
            <p:nvSpPr>
              <p:cNvPr id="45" name="Freeform 45"/>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D4265"/>
              </a:solidFill>
            </p:spPr>
            <p:txBody>
              <a:bodyPr/>
              <a:lstStyle/>
              <a:p>
                <a:endParaRPr lang="en-NZ"/>
              </a:p>
            </p:txBody>
          </p:sp>
          <p:sp>
            <p:nvSpPr>
              <p:cNvPr id="46" name="TextBox 46"/>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47" name="Group 47"/>
            <p:cNvGrpSpPr/>
            <p:nvPr/>
          </p:nvGrpSpPr>
          <p:grpSpPr>
            <a:xfrm>
              <a:off x="352002" y="608142"/>
              <a:ext cx="388489" cy="194245"/>
              <a:chOff x="0" y="0"/>
              <a:chExt cx="812800" cy="406400"/>
            </a:xfrm>
          </p:grpSpPr>
          <p:sp>
            <p:nvSpPr>
              <p:cNvPr id="48" name="Freeform 48"/>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545D6F"/>
              </a:solidFill>
            </p:spPr>
            <p:txBody>
              <a:bodyPr/>
              <a:lstStyle/>
              <a:p>
                <a:endParaRPr lang="en-NZ"/>
              </a:p>
            </p:txBody>
          </p:sp>
          <p:sp>
            <p:nvSpPr>
              <p:cNvPr id="49" name="TextBox 49"/>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50" name="Group 50"/>
            <p:cNvGrpSpPr/>
            <p:nvPr/>
          </p:nvGrpSpPr>
          <p:grpSpPr>
            <a:xfrm>
              <a:off x="692492" y="608142"/>
              <a:ext cx="388489" cy="194245"/>
              <a:chOff x="0" y="0"/>
              <a:chExt cx="812800" cy="406400"/>
            </a:xfrm>
          </p:grpSpPr>
          <p:sp>
            <p:nvSpPr>
              <p:cNvPr id="51" name="Freeform 51"/>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DBDC4"/>
              </a:solidFill>
            </p:spPr>
            <p:txBody>
              <a:bodyPr/>
              <a:lstStyle/>
              <a:p>
                <a:endParaRPr lang="en-NZ"/>
              </a:p>
            </p:txBody>
          </p:sp>
          <p:sp>
            <p:nvSpPr>
              <p:cNvPr id="52" name="TextBox 52"/>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53" name="Group 53"/>
            <p:cNvGrpSpPr/>
            <p:nvPr/>
          </p:nvGrpSpPr>
          <p:grpSpPr>
            <a:xfrm>
              <a:off x="1032981" y="608142"/>
              <a:ext cx="388489" cy="194245"/>
              <a:chOff x="0" y="0"/>
              <a:chExt cx="812800" cy="406400"/>
            </a:xfrm>
          </p:grpSpPr>
          <p:sp>
            <p:nvSpPr>
              <p:cNvPr id="54" name="Freeform 54"/>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96BCD8"/>
              </a:solidFill>
            </p:spPr>
            <p:txBody>
              <a:bodyPr/>
              <a:lstStyle/>
              <a:p>
                <a:endParaRPr lang="en-NZ"/>
              </a:p>
            </p:txBody>
          </p:sp>
          <p:sp>
            <p:nvSpPr>
              <p:cNvPr id="55" name="TextBox 55"/>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56" name="TextBox 56"/>
            <p:cNvSpPr txBox="1"/>
            <p:nvPr/>
          </p:nvSpPr>
          <p:spPr>
            <a:xfrm>
              <a:off x="1511066" y="519219"/>
              <a:ext cx="1553954" cy="304528"/>
            </a:xfrm>
            <a:prstGeom prst="rect">
              <a:avLst/>
            </a:prstGeom>
          </p:spPr>
          <p:txBody>
            <a:bodyPr lIns="0" tIns="0" rIns="0" bIns="0" rtlCol="0" anchor="t">
              <a:spAutoFit/>
            </a:bodyPr>
            <a:lstStyle/>
            <a:p>
              <a:pPr>
                <a:lnSpc>
                  <a:spcPts val="1966"/>
                </a:lnSpc>
              </a:pPr>
              <a:r>
                <a:rPr lang="en-US" sz="1003">
                  <a:solidFill>
                    <a:srgbClr val="000000"/>
                  </a:solidFill>
                  <a:latin typeface="Poppins"/>
                  <a:ea typeface="Poppins"/>
                  <a:cs typeface="Poppins"/>
                  <a:sym typeface="Poppins"/>
                </a:rPr>
                <a:t>Q3 23/24</a:t>
              </a:r>
            </a:p>
          </p:txBody>
        </p:sp>
      </p:grpSp>
      <p:sp>
        <p:nvSpPr>
          <p:cNvPr id="57" name="TextBox 57"/>
          <p:cNvSpPr txBox="1"/>
          <p:nvPr/>
        </p:nvSpPr>
        <p:spPr>
          <a:xfrm>
            <a:off x="4940222" y="14408274"/>
            <a:ext cx="10266756" cy="530658"/>
          </a:xfrm>
          <a:prstGeom prst="rect">
            <a:avLst/>
          </a:prstGeom>
        </p:spPr>
        <p:txBody>
          <a:bodyPr lIns="0" tIns="0" rIns="0" bIns="0" rtlCol="0" anchor="t">
            <a:spAutoFit/>
          </a:bodyPr>
          <a:lstStyle/>
          <a:p>
            <a:pPr>
              <a:lnSpc>
                <a:spcPts val="1439"/>
              </a:lnSpc>
            </a:pPr>
            <a:r>
              <a:rPr lang="en-US" sz="1028">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39"/>
              </a:lnSpc>
            </a:pPr>
            <a:r>
              <a:rPr lang="en-US" sz="1028">
                <a:solidFill>
                  <a:srgbClr val="000000"/>
                </a:solidFill>
                <a:latin typeface="Poppins"/>
                <a:ea typeface="Poppins"/>
                <a:cs typeface="Poppins"/>
                <a:sym typeface="Poppins"/>
              </a:rPr>
              <a:t>See caveats: </a:t>
            </a:r>
            <a:r>
              <a:rPr lang="en-US" sz="1028" u="sng">
                <a:solidFill>
                  <a:srgbClr val="2F5F98"/>
                </a:solidFill>
                <a:latin typeface="Poppins"/>
                <a:ea typeface="Poppins"/>
                <a:cs typeface="Poppins"/>
                <a:sym typeface="Poppins"/>
              </a:rPr>
              <a:t>https://www.tewhatuora.govt.nz/corporate-information/planning-and-performance/health-targets/health-targets/performance </a:t>
            </a:r>
          </a:p>
        </p:txBody>
      </p:sp>
      <p:sp>
        <p:nvSpPr>
          <p:cNvPr id="58" name="TextBox 58"/>
          <p:cNvSpPr txBox="1"/>
          <p:nvPr/>
        </p:nvSpPr>
        <p:spPr>
          <a:xfrm>
            <a:off x="13248502" y="1083799"/>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+0.35%</a:t>
            </a:r>
          </a:p>
        </p:txBody>
      </p:sp>
      <p:sp>
        <p:nvSpPr>
          <p:cNvPr id="59" name="TextBox 59"/>
          <p:cNvSpPr txBox="1"/>
          <p:nvPr/>
        </p:nvSpPr>
        <p:spPr>
          <a:xfrm>
            <a:off x="11837594" y="140110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+0.57%</a:t>
            </a:r>
          </a:p>
        </p:txBody>
      </p:sp>
      <p:sp>
        <p:nvSpPr>
          <p:cNvPr id="60" name="TextBox 60"/>
          <p:cNvSpPr txBox="1"/>
          <p:nvPr/>
        </p:nvSpPr>
        <p:spPr>
          <a:xfrm>
            <a:off x="11484242" y="1712528"/>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+8.29%</a:t>
            </a:r>
          </a:p>
        </p:txBody>
      </p:sp>
      <p:sp>
        <p:nvSpPr>
          <p:cNvPr id="61" name="TextBox 61"/>
          <p:cNvSpPr txBox="1"/>
          <p:nvPr/>
        </p:nvSpPr>
        <p:spPr>
          <a:xfrm>
            <a:off x="10991470" y="201198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-5.70%</a:t>
            </a:r>
          </a:p>
        </p:txBody>
      </p:sp>
      <p:sp>
        <p:nvSpPr>
          <p:cNvPr id="62" name="TextBox 62"/>
          <p:cNvSpPr txBox="1"/>
          <p:nvPr/>
        </p:nvSpPr>
        <p:spPr>
          <a:xfrm>
            <a:off x="10693696" y="233538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+1.46%</a:t>
            </a:r>
          </a:p>
        </p:txBody>
      </p:sp>
      <p:sp>
        <p:nvSpPr>
          <p:cNvPr id="63" name="TextBox 63"/>
          <p:cNvSpPr txBox="1"/>
          <p:nvPr/>
        </p:nvSpPr>
        <p:spPr>
          <a:xfrm>
            <a:off x="10426495" y="263843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-0.18%</a:t>
            </a:r>
          </a:p>
        </p:txBody>
      </p:sp>
      <p:sp>
        <p:nvSpPr>
          <p:cNvPr id="64" name="TextBox 64"/>
          <p:cNvSpPr txBox="1"/>
          <p:nvPr/>
        </p:nvSpPr>
        <p:spPr>
          <a:xfrm>
            <a:off x="10317082" y="2945024"/>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-7.88%</a:t>
            </a:r>
          </a:p>
        </p:txBody>
      </p:sp>
      <p:sp>
        <p:nvSpPr>
          <p:cNvPr id="65" name="TextBox 65"/>
          <p:cNvSpPr txBox="1"/>
          <p:nvPr/>
        </p:nvSpPr>
        <p:spPr>
          <a:xfrm>
            <a:off x="10317082" y="3251614"/>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+11.97%</a:t>
            </a:r>
          </a:p>
        </p:txBody>
      </p:sp>
      <p:sp>
        <p:nvSpPr>
          <p:cNvPr id="66" name="TextBox 66"/>
          <p:cNvSpPr txBox="1"/>
          <p:nvPr/>
        </p:nvSpPr>
        <p:spPr>
          <a:xfrm>
            <a:off x="9382797" y="356673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+14.55%</a:t>
            </a:r>
          </a:p>
        </p:txBody>
      </p:sp>
      <p:sp>
        <p:nvSpPr>
          <p:cNvPr id="67" name="TextBox 67"/>
          <p:cNvSpPr txBox="1"/>
          <p:nvPr/>
        </p:nvSpPr>
        <p:spPr>
          <a:xfrm>
            <a:off x="9310929" y="387217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+9.49%</a:t>
            </a:r>
          </a:p>
        </p:txBody>
      </p:sp>
      <p:sp>
        <p:nvSpPr>
          <p:cNvPr id="68" name="TextBox 68"/>
          <p:cNvSpPr txBox="1"/>
          <p:nvPr/>
        </p:nvSpPr>
        <p:spPr>
          <a:xfrm>
            <a:off x="9257030" y="4178763"/>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+1.84%</a:t>
            </a:r>
          </a:p>
        </p:txBody>
      </p:sp>
      <p:sp>
        <p:nvSpPr>
          <p:cNvPr id="69" name="TextBox 69"/>
          <p:cNvSpPr txBox="1"/>
          <p:nvPr/>
        </p:nvSpPr>
        <p:spPr>
          <a:xfrm>
            <a:off x="9064544" y="448535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-1.94%</a:t>
            </a:r>
          </a:p>
        </p:txBody>
      </p:sp>
      <p:sp>
        <p:nvSpPr>
          <p:cNvPr id="70" name="TextBox 70"/>
          <p:cNvSpPr txBox="1"/>
          <p:nvPr/>
        </p:nvSpPr>
        <p:spPr>
          <a:xfrm>
            <a:off x="9064544" y="4791942"/>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+13.59%</a:t>
            </a:r>
          </a:p>
        </p:txBody>
      </p:sp>
      <p:sp>
        <p:nvSpPr>
          <p:cNvPr id="71" name="TextBox 71"/>
          <p:cNvSpPr txBox="1"/>
          <p:nvPr/>
        </p:nvSpPr>
        <p:spPr>
          <a:xfrm>
            <a:off x="9064544" y="509853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+9.68%</a:t>
            </a:r>
          </a:p>
        </p:txBody>
      </p:sp>
      <p:sp>
        <p:nvSpPr>
          <p:cNvPr id="72" name="TextBox 72"/>
          <p:cNvSpPr txBox="1"/>
          <p:nvPr/>
        </p:nvSpPr>
        <p:spPr>
          <a:xfrm>
            <a:off x="8764254" y="540512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+1.55%</a:t>
            </a:r>
          </a:p>
        </p:txBody>
      </p:sp>
      <p:sp>
        <p:nvSpPr>
          <p:cNvPr id="73" name="TextBox 73"/>
          <p:cNvSpPr txBox="1"/>
          <p:nvPr/>
        </p:nvSpPr>
        <p:spPr>
          <a:xfrm>
            <a:off x="8517867" y="5721144"/>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+5.06%</a:t>
            </a:r>
          </a:p>
        </p:txBody>
      </p:sp>
      <p:sp>
        <p:nvSpPr>
          <p:cNvPr id="74" name="TextBox 74"/>
          <p:cNvSpPr txBox="1"/>
          <p:nvPr/>
        </p:nvSpPr>
        <p:spPr>
          <a:xfrm>
            <a:off x="8478459" y="6037258"/>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+15.16%</a:t>
            </a:r>
          </a:p>
        </p:txBody>
      </p:sp>
      <p:sp>
        <p:nvSpPr>
          <p:cNvPr id="75" name="TextBox 75"/>
          <p:cNvSpPr txBox="1"/>
          <p:nvPr/>
        </p:nvSpPr>
        <p:spPr>
          <a:xfrm>
            <a:off x="8352689" y="6353373"/>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+100%</a:t>
            </a:r>
          </a:p>
        </p:txBody>
      </p:sp>
      <p:sp>
        <p:nvSpPr>
          <p:cNvPr id="76" name="TextBox 76"/>
          <p:cNvSpPr txBox="1"/>
          <p:nvPr/>
        </p:nvSpPr>
        <p:spPr>
          <a:xfrm>
            <a:off x="8352689" y="666948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+37.93%</a:t>
            </a:r>
          </a:p>
        </p:txBody>
      </p:sp>
      <p:sp>
        <p:nvSpPr>
          <p:cNvPr id="77" name="TextBox 77"/>
          <p:cNvSpPr txBox="1"/>
          <p:nvPr/>
        </p:nvSpPr>
        <p:spPr>
          <a:xfrm>
            <a:off x="8352689" y="694889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+10.78%</a:t>
            </a:r>
          </a:p>
        </p:txBody>
      </p:sp>
      <p:sp>
        <p:nvSpPr>
          <p:cNvPr id="78" name="AutoShape 78"/>
          <p:cNvSpPr/>
          <p:nvPr/>
        </p:nvSpPr>
        <p:spPr>
          <a:xfrm flipH="1">
            <a:off x="13624604" y="10751758"/>
            <a:ext cx="12808" cy="510351"/>
          </a:xfrm>
          <a:prstGeom prst="line">
            <a:avLst/>
          </a:prstGeom>
          <a:ln w="28575" cap="flat">
            <a:solidFill>
              <a:srgbClr val="000000"/>
            </a:solidFill>
            <a:prstDash val="sysDot"/>
            <a:headEnd type="none" w="sm" len="sm"/>
            <a:tailEnd type="none" w="sm" len="sm"/>
          </a:ln>
        </p:spPr>
        <p:txBody>
          <a:bodyPr/>
          <a:lstStyle/>
          <a:p>
            <a:endParaRPr lang="en-NZ"/>
          </a:p>
        </p:txBody>
      </p:sp>
      <p:sp>
        <p:nvSpPr>
          <p:cNvPr id="79" name="AutoShape 79"/>
          <p:cNvSpPr/>
          <p:nvPr/>
        </p:nvSpPr>
        <p:spPr>
          <a:xfrm flipH="1">
            <a:off x="9700007" y="10752116"/>
            <a:ext cx="12808" cy="510351"/>
          </a:xfrm>
          <a:prstGeom prst="line">
            <a:avLst/>
          </a:prstGeom>
          <a:ln w="28575" cap="flat">
            <a:solidFill>
              <a:srgbClr val="000000"/>
            </a:solidFill>
            <a:prstDash val="sysDot"/>
            <a:headEnd type="none" w="sm" len="sm"/>
            <a:tailEnd type="none" w="sm" len="sm"/>
          </a:ln>
        </p:spPr>
        <p:txBody>
          <a:bodyPr/>
          <a:lstStyle/>
          <a:p>
            <a:endParaRPr lang="en-NZ"/>
          </a:p>
        </p:txBody>
      </p:sp>
      <p:sp>
        <p:nvSpPr>
          <p:cNvPr id="80" name="AutoShape 80"/>
          <p:cNvSpPr/>
          <p:nvPr/>
        </p:nvSpPr>
        <p:spPr>
          <a:xfrm flipH="1">
            <a:off x="7682001" y="10775099"/>
            <a:ext cx="12808" cy="510351"/>
          </a:xfrm>
          <a:prstGeom prst="line">
            <a:avLst/>
          </a:prstGeom>
          <a:ln w="28575" cap="flat">
            <a:solidFill>
              <a:srgbClr val="000000"/>
            </a:solidFill>
            <a:prstDash val="sysDot"/>
            <a:headEnd type="none" w="sm" len="sm"/>
            <a:tailEnd type="none" w="sm" len="sm"/>
          </a:ln>
        </p:spPr>
        <p:txBody>
          <a:bodyPr/>
          <a:lstStyle/>
          <a:p>
            <a:endParaRPr lang="en-N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2569" y="0"/>
            <a:ext cx="10692000" cy="706596"/>
            <a:chOff x="0" y="0"/>
            <a:chExt cx="5391771" cy="356323"/>
          </a:xfrm>
        </p:grpSpPr>
        <p:sp>
          <p:nvSpPr>
            <p:cNvPr id="3" name="Freeform 3"/>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0C818F"/>
            </a:solidFill>
          </p:spPr>
          <p:txBody>
            <a:bodyPr/>
            <a:lstStyle/>
            <a:p>
              <a:endParaRPr lang="en-NZ"/>
            </a:p>
          </p:txBody>
        </p:sp>
        <p:sp>
          <p:nvSpPr>
            <p:cNvPr id="4" name="TextBox 4"/>
            <p:cNvSpPr txBox="1"/>
            <p:nvPr/>
          </p:nvSpPr>
          <p:spPr>
            <a:xfrm>
              <a:off x="0" y="-9525"/>
              <a:ext cx="5391771" cy="365848"/>
            </a:xfrm>
            <a:prstGeom prst="rect">
              <a:avLst/>
            </a:prstGeom>
          </p:spPr>
          <p:txBody>
            <a:bodyPr lIns="25529" tIns="25529" rIns="25529" bIns="25529" rtlCol="0" anchor="ctr"/>
            <a:lstStyle/>
            <a:p>
              <a:pPr algn="ctr">
                <a:lnSpc>
                  <a:spcPts val="844"/>
                </a:lnSpc>
              </a:pPr>
              <a:endParaRPr/>
            </a:p>
          </p:txBody>
        </p:sp>
      </p:grpSp>
      <p:sp>
        <p:nvSpPr>
          <p:cNvPr id="5" name="Freeform 5"/>
          <p:cNvSpPr/>
          <p:nvPr/>
        </p:nvSpPr>
        <p:spPr>
          <a:xfrm>
            <a:off x="4795310" y="73588"/>
            <a:ext cx="2079981" cy="559423"/>
          </a:xfrm>
          <a:custGeom>
            <a:avLst/>
            <a:gdLst/>
            <a:ahLst/>
            <a:cxnLst/>
            <a:rect l="l" t="t" r="r" b="b"/>
            <a:pathLst>
              <a:path w="2079981" h="559423">
                <a:moveTo>
                  <a:pt x="0" y="0"/>
                </a:moveTo>
                <a:lnTo>
                  <a:pt x="2079982" y="0"/>
                </a:lnTo>
                <a:lnTo>
                  <a:pt x="2079982" y="559422"/>
                </a:lnTo>
                <a:lnTo>
                  <a:pt x="0" y="559422"/>
                </a:lnTo>
                <a:lnTo>
                  <a:pt x="0" y="0"/>
                </a:lnTo>
                <a:close/>
              </a:path>
            </a:pathLst>
          </a:custGeom>
          <a:blipFill>
            <a:blip r:embed="rId2"/>
            <a:stretch>
              <a:fillRect/>
            </a:stretch>
          </a:blipFill>
        </p:spPr>
        <p:txBody>
          <a:bodyPr/>
          <a:lstStyle/>
          <a:p>
            <a:endParaRPr lang="en-NZ"/>
          </a:p>
        </p:txBody>
      </p:sp>
      <p:grpSp>
        <p:nvGrpSpPr>
          <p:cNvPr id="6" name="Group 6"/>
          <p:cNvGrpSpPr/>
          <p:nvPr/>
        </p:nvGrpSpPr>
        <p:grpSpPr>
          <a:xfrm>
            <a:off x="4892993" y="716986"/>
            <a:ext cx="10313987" cy="13333815"/>
            <a:chOff x="0" y="0"/>
            <a:chExt cx="5136223" cy="6640057"/>
          </a:xfrm>
        </p:grpSpPr>
        <p:sp>
          <p:nvSpPr>
            <p:cNvPr id="7" name="Freeform 7"/>
            <p:cNvSpPr/>
            <p:nvPr/>
          </p:nvSpPr>
          <p:spPr>
            <a:xfrm>
              <a:off x="0" y="0"/>
              <a:ext cx="5136223" cy="6640057"/>
            </a:xfrm>
            <a:custGeom>
              <a:avLst/>
              <a:gdLst/>
              <a:ahLst/>
              <a:cxnLst/>
              <a:rect l="l" t="t" r="r" b="b"/>
              <a:pathLst>
                <a:path w="5136223" h="6640057">
                  <a:moveTo>
                    <a:pt x="12761" y="0"/>
                  </a:moveTo>
                  <a:lnTo>
                    <a:pt x="5123463" y="0"/>
                  </a:lnTo>
                  <a:cubicBezTo>
                    <a:pt x="5126847" y="0"/>
                    <a:pt x="5130093" y="1344"/>
                    <a:pt x="5132486" y="3737"/>
                  </a:cubicBezTo>
                  <a:cubicBezTo>
                    <a:pt x="5134879" y="6131"/>
                    <a:pt x="5136223" y="9376"/>
                    <a:pt x="5136223" y="12761"/>
                  </a:cubicBezTo>
                  <a:lnTo>
                    <a:pt x="5136223" y="6627296"/>
                  </a:lnTo>
                  <a:cubicBezTo>
                    <a:pt x="5136223" y="6630681"/>
                    <a:pt x="5134879" y="6633926"/>
                    <a:pt x="5132486" y="6636319"/>
                  </a:cubicBezTo>
                  <a:cubicBezTo>
                    <a:pt x="5130093" y="6638713"/>
                    <a:pt x="5126847" y="6640057"/>
                    <a:pt x="5123463" y="6640057"/>
                  </a:cubicBezTo>
                  <a:lnTo>
                    <a:pt x="12761" y="6640057"/>
                  </a:lnTo>
                  <a:cubicBezTo>
                    <a:pt x="9376" y="6640057"/>
                    <a:pt x="6131" y="6638713"/>
                    <a:pt x="3737" y="6636319"/>
                  </a:cubicBezTo>
                  <a:cubicBezTo>
                    <a:pt x="1344" y="6633926"/>
                    <a:pt x="0" y="6630681"/>
                    <a:pt x="0" y="6627296"/>
                  </a:cubicBezTo>
                  <a:lnTo>
                    <a:pt x="0" y="12761"/>
                  </a:lnTo>
                  <a:cubicBezTo>
                    <a:pt x="0" y="9376"/>
                    <a:pt x="1344" y="6131"/>
                    <a:pt x="3737" y="3737"/>
                  </a:cubicBezTo>
                  <a:cubicBezTo>
                    <a:pt x="6131" y="1344"/>
                    <a:pt x="9376" y="0"/>
                    <a:pt x="12761" y="0"/>
                  </a:cubicBezTo>
                  <a:close/>
                </a:path>
              </a:pathLst>
            </a:custGeom>
            <a:solidFill>
              <a:srgbClr val="F6F4EC"/>
            </a:solidFill>
          </p:spPr>
          <p:txBody>
            <a:bodyPr/>
            <a:lstStyle/>
            <a:p>
              <a:endParaRPr lang="en-NZ"/>
            </a:p>
          </p:txBody>
        </p:sp>
        <p:sp>
          <p:nvSpPr>
            <p:cNvPr id="8" name="TextBox 8"/>
            <p:cNvSpPr txBox="1"/>
            <p:nvPr/>
          </p:nvSpPr>
          <p:spPr>
            <a:xfrm>
              <a:off x="0" y="-19050"/>
              <a:ext cx="5136223" cy="6659107"/>
            </a:xfrm>
            <a:prstGeom prst="rect">
              <a:avLst/>
            </a:prstGeom>
          </p:spPr>
          <p:txBody>
            <a:bodyPr lIns="25529" tIns="25529" rIns="25529" bIns="25529" rtlCol="0" anchor="ctr"/>
            <a:lstStyle/>
            <a:p>
              <a:pPr algn="ctr">
                <a:lnSpc>
                  <a:spcPts val="1336"/>
                </a:lnSpc>
              </a:pPr>
              <a:endParaRPr/>
            </a:p>
          </p:txBody>
        </p:sp>
      </p:grpSp>
      <p:pic>
        <p:nvPicPr>
          <p:cNvPr id="9" name="Picture 9" descr="Line graph showing performance"/>
          <p:cNvPicPr>
            <a:picLocks noChangeAspect="1"/>
          </p:cNvPicPr>
          <p:nvPr/>
        </p:nvPicPr>
        <p:blipFill>
          <a:blip r:embed="rId3"/>
          <a:stretch>
            <a:fillRect/>
          </a:stretch>
        </p:blipFill>
        <p:spPr>
          <a:xfrm>
            <a:off x="4043291" y="562969"/>
            <a:ext cx="11914865" cy="5001039"/>
          </a:xfrm>
          <a:prstGeom prst="rect">
            <a:avLst/>
          </a:prstGeom>
        </p:spPr>
      </p:pic>
      <p:grpSp>
        <p:nvGrpSpPr>
          <p:cNvPr id="10" name="Group 10"/>
          <p:cNvGrpSpPr/>
          <p:nvPr/>
        </p:nvGrpSpPr>
        <p:grpSpPr>
          <a:xfrm>
            <a:off x="6581852" y="4404442"/>
            <a:ext cx="7911183" cy="520014"/>
            <a:chOff x="0" y="-28575"/>
            <a:chExt cx="10548245" cy="693347"/>
          </a:xfrm>
        </p:grpSpPr>
        <p:sp>
          <p:nvSpPr>
            <p:cNvPr id="11" name="TextBox 11"/>
            <p:cNvSpPr txBox="1"/>
            <p:nvPr/>
          </p:nvSpPr>
          <p:spPr>
            <a:xfrm>
              <a:off x="0" y="-28575"/>
              <a:ext cx="674313"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20/21</a:t>
              </a:r>
            </a:p>
          </p:txBody>
        </p:sp>
        <p:sp>
          <p:nvSpPr>
            <p:cNvPr id="12" name="TextBox 12"/>
            <p:cNvSpPr txBox="1"/>
            <p:nvPr/>
          </p:nvSpPr>
          <p:spPr>
            <a:xfrm>
              <a:off x="2429606" y="-28575"/>
              <a:ext cx="644692" cy="334278"/>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21/22</a:t>
              </a:r>
            </a:p>
          </p:txBody>
        </p:sp>
        <p:sp>
          <p:nvSpPr>
            <p:cNvPr id="13" name="TextBox 13"/>
            <p:cNvSpPr txBox="1"/>
            <p:nvPr/>
          </p:nvSpPr>
          <p:spPr>
            <a:xfrm>
              <a:off x="4896971" y="-28575"/>
              <a:ext cx="652027"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22/23</a:t>
              </a:r>
            </a:p>
          </p:txBody>
        </p:sp>
        <p:sp>
          <p:nvSpPr>
            <p:cNvPr id="14" name="TextBox 14"/>
            <p:cNvSpPr txBox="1"/>
            <p:nvPr/>
          </p:nvSpPr>
          <p:spPr>
            <a:xfrm>
              <a:off x="7405618" y="-28575"/>
              <a:ext cx="659363"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23/24</a:t>
              </a:r>
            </a:p>
          </p:txBody>
        </p:sp>
        <p:sp>
          <p:nvSpPr>
            <p:cNvPr id="15" name="TextBox 15"/>
            <p:cNvSpPr txBox="1"/>
            <p:nvPr/>
          </p:nvSpPr>
          <p:spPr>
            <a:xfrm>
              <a:off x="9886746" y="-28575"/>
              <a:ext cx="661499"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24/25</a:t>
              </a:r>
            </a:p>
          </p:txBody>
        </p:sp>
      </p:grpSp>
      <p:sp>
        <p:nvSpPr>
          <p:cNvPr id="16" name="AutoShape 16"/>
          <p:cNvSpPr/>
          <p:nvPr/>
        </p:nvSpPr>
        <p:spPr>
          <a:xfrm>
            <a:off x="7815422" y="4240361"/>
            <a:ext cx="0" cy="65814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
        <p:nvSpPr>
          <p:cNvPr id="17" name="AutoShape 17"/>
          <p:cNvSpPr/>
          <p:nvPr/>
        </p:nvSpPr>
        <p:spPr>
          <a:xfrm>
            <a:off x="9658424" y="4234419"/>
            <a:ext cx="0" cy="63016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
        <p:nvSpPr>
          <p:cNvPr id="18" name="AutoShape 18"/>
          <p:cNvSpPr/>
          <p:nvPr/>
        </p:nvSpPr>
        <p:spPr>
          <a:xfrm>
            <a:off x="11501425" y="4234419"/>
            <a:ext cx="0" cy="63016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
        <p:nvSpPr>
          <p:cNvPr id="19" name="AutoShape 19"/>
          <p:cNvSpPr/>
          <p:nvPr/>
        </p:nvSpPr>
        <p:spPr>
          <a:xfrm>
            <a:off x="13362930" y="4206525"/>
            <a:ext cx="0" cy="63016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
        <p:nvSpPr>
          <p:cNvPr id="20" name="TextBox 20"/>
          <p:cNvSpPr txBox="1"/>
          <p:nvPr/>
        </p:nvSpPr>
        <p:spPr>
          <a:xfrm>
            <a:off x="7866488" y="31089"/>
            <a:ext cx="4875797" cy="616707"/>
          </a:xfrm>
          <a:prstGeom prst="rect">
            <a:avLst/>
          </a:prstGeom>
        </p:spPr>
        <p:txBody>
          <a:bodyPr lIns="0" tIns="0" rIns="0" bIns="0" rtlCol="0" anchor="t">
            <a:spAutoFit/>
          </a:bodyPr>
          <a:lstStyle/>
          <a:p>
            <a:pPr algn="ctr">
              <a:lnSpc>
                <a:spcPts val="2920"/>
              </a:lnSpc>
            </a:pPr>
            <a:r>
              <a:rPr lang="en-US" sz="2086" b="1">
                <a:solidFill>
                  <a:srgbClr val="FFFFFF"/>
                </a:solidFill>
                <a:latin typeface="Poppins Bold"/>
                <a:ea typeface="Poppins Bold"/>
                <a:cs typeface="Poppins Bold"/>
                <a:sym typeface="Poppins Bold"/>
              </a:rPr>
              <a:t>Faster cancer treatment</a:t>
            </a:r>
          </a:p>
          <a:p>
            <a:pPr algn="ctr">
              <a:lnSpc>
                <a:spcPts val="2044"/>
              </a:lnSpc>
            </a:pPr>
            <a:r>
              <a:rPr lang="en-US" sz="1460">
                <a:solidFill>
                  <a:srgbClr val="FFFFFF"/>
                </a:solidFill>
                <a:latin typeface="Poppins"/>
                <a:ea typeface="Poppins"/>
                <a:cs typeface="Poppins"/>
                <a:sym typeface="Poppins"/>
              </a:rPr>
              <a:t>Number of patients receiving first cancer treatment</a:t>
            </a:r>
          </a:p>
        </p:txBody>
      </p:sp>
      <p:sp>
        <p:nvSpPr>
          <p:cNvPr id="21" name="TextBox 21"/>
          <p:cNvSpPr txBox="1"/>
          <p:nvPr/>
        </p:nvSpPr>
        <p:spPr>
          <a:xfrm>
            <a:off x="14100497" y="-12381"/>
            <a:ext cx="1135990" cy="682110"/>
          </a:xfrm>
          <a:prstGeom prst="rect">
            <a:avLst/>
          </a:prstGeom>
        </p:spPr>
        <p:txBody>
          <a:bodyPr lIns="0" tIns="0" rIns="0" bIns="0" rtlCol="0" anchor="t">
            <a:spAutoFit/>
          </a:bodyPr>
          <a:lstStyle/>
          <a:p>
            <a:pPr algn="r">
              <a:lnSpc>
                <a:spcPts val="1847"/>
              </a:lnSpc>
            </a:pPr>
            <a:r>
              <a:rPr lang="en-US" sz="1319" b="1">
                <a:solidFill>
                  <a:srgbClr val="FFFFFF"/>
                </a:solidFill>
                <a:latin typeface="Poppins Bold"/>
                <a:ea typeface="Poppins Bold"/>
                <a:cs typeface="Poppins Bold"/>
                <a:sym typeface="Poppins Bold"/>
              </a:rPr>
              <a:t>Q3 2024/25 </a:t>
            </a:r>
          </a:p>
          <a:p>
            <a:pPr algn="r">
              <a:lnSpc>
                <a:spcPts val="1847"/>
              </a:lnSpc>
            </a:pPr>
            <a:r>
              <a:rPr lang="en-US" sz="1319">
                <a:solidFill>
                  <a:srgbClr val="FFFFFF"/>
                </a:solidFill>
                <a:latin typeface="Poppins"/>
                <a:ea typeface="Poppins"/>
                <a:cs typeface="Poppins"/>
                <a:sym typeface="Poppins"/>
              </a:rPr>
              <a:t>compared to</a:t>
            </a:r>
            <a:r>
              <a:rPr lang="en-US" sz="1319" b="1">
                <a:solidFill>
                  <a:srgbClr val="FFFFFF"/>
                </a:solidFill>
                <a:latin typeface="Poppins Bold"/>
                <a:ea typeface="Poppins Bold"/>
                <a:cs typeface="Poppins Bold"/>
                <a:sym typeface="Poppins Bold"/>
              </a:rPr>
              <a:t> </a:t>
            </a:r>
          </a:p>
          <a:p>
            <a:pPr algn="r">
              <a:lnSpc>
                <a:spcPts val="1847"/>
              </a:lnSpc>
            </a:pPr>
            <a:r>
              <a:rPr lang="en-US" sz="1319" b="1">
                <a:solidFill>
                  <a:srgbClr val="FFFFFF"/>
                </a:solidFill>
                <a:latin typeface="Poppins Bold"/>
                <a:ea typeface="Poppins Bold"/>
                <a:cs typeface="Poppins Bold"/>
                <a:sym typeface="Poppins Bold"/>
              </a:rPr>
              <a:t>Q3 2023/24</a:t>
            </a:r>
          </a:p>
        </p:txBody>
      </p:sp>
      <p:sp>
        <p:nvSpPr>
          <p:cNvPr id="22" name="TextBox 22"/>
          <p:cNvSpPr txBox="1"/>
          <p:nvPr/>
        </p:nvSpPr>
        <p:spPr>
          <a:xfrm>
            <a:off x="12534108" y="2786746"/>
            <a:ext cx="286957" cy="297197"/>
          </a:xfrm>
          <a:prstGeom prst="rect">
            <a:avLst/>
          </a:prstGeom>
        </p:spPr>
        <p:txBody>
          <a:bodyPr lIns="0" tIns="0" rIns="0" bIns="0" rtlCol="0" anchor="t">
            <a:spAutoFit/>
          </a:bodyPr>
          <a:lstStyle/>
          <a:p>
            <a:pPr algn="ctr">
              <a:lnSpc>
                <a:spcPts val="1179"/>
              </a:lnSpc>
            </a:pPr>
            <a:r>
              <a:rPr lang="en-US" sz="842">
                <a:solidFill>
                  <a:srgbClr val="000000"/>
                </a:solidFill>
                <a:latin typeface="Canva Sans"/>
                <a:ea typeface="Canva Sans"/>
                <a:cs typeface="Canva Sans"/>
                <a:sym typeface="Canva Sans"/>
              </a:rPr>
              <a:t>4,559</a:t>
            </a:r>
          </a:p>
        </p:txBody>
      </p:sp>
      <p:sp>
        <p:nvSpPr>
          <p:cNvPr id="23" name="TextBox 23"/>
          <p:cNvSpPr txBox="1"/>
          <p:nvPr/>
        </p:nvSpPr>
        <p:spPr>
          <a:xfrm>
            <a:off x="14414875" y="2614543"/>
            <a:ext cx="288210" cy="297197"/>
          </a:xfrm>
          <a:prstGeom prst="rect">
            <a:avLst/>
          </a:prstGeom>
        </p:spPr>
        <p:txBody>
          <a:bodyPr lIns="0" tIns="0" rIns="0" bIns="0" rtlCol="0" anchor="t">
            <a:spAutoFit/>
          </a:bodyPr>
          <a:lstStyle/>
          <a:p>
            <a:pPr algn="ctr">
              <a:lnSpc>
                <a:spcPts val="1179"/>
              </a:lnSpc>
            </a:pPr>
            <a:r>
              <a:rPr lang="en-US" sz="842">
                <a:solidFill>
                  <a:srgbClr val="000000"/>
                </a:solidFill>
                <a:latin typeface="Canva Sans"/>
                <a:ea typeface="Canva Sans"/>
                <a:cs typeface="Canva Sans"/>
                <a:sym typeface="Canva Sans"/>
              </a:rPr>
              <a:t>4,364</a:t>
            </a:r>
          </a:p>
        </p:txBody>
      </p:sp>
      <p:sp>
        <p:nvSpPr>
          <p:cNvPr id="24" name="TextBox 24"/>
          <p:cNvSpPr txBox="1"/>
          <p:nvPr/>
        </p:nvSpPr>
        <p:spPr>
          <a:xfrm>
            <a:off x="4940222" y="14408274"/>
            <a:ext cx="10266756" cy="530658"/>
          </a:xfrm>
          <a:prstGeom prst="rect">
            <a:avLst/>
          </a:prstGeom>
        </p:spPr>
        <p:txBody>
          <a:bodyPr lIns="0" tIns="0" rIns="0" bIns="0" rtlCol="0" anchor="t">
            <a:spAutoFit/>
          </a:bodyPr>
          <a:lstStyle/>
          <a:p>
            <a:pPr>
              <a:lnSpc>
                <a:spcPts val="1439"/>
              </a:lnSpc>
            </a:pPr>
            <a:r>
              <a:rPr lang="en-US" sz="1028">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39"/>
              </a:lnSpc>
            </a:pPr>
            <a:r>
              <a:rPr lang="en-US" sz="1028">
                <a:solidFill>
                  <a:srgbClr val="000000"/>
                </a:solidFill>
                <a:latin typeface="Poppins"/>
                <a:ea typeface="Poppins"/>
                <a:cs typeface="Poppins"/>
                <a:sym typeface="Poppins"/>
              </a:rPr>
              <a:t>See caveats: </a:t>
            </a:r>
            <a:r>
              <a:rPr lang="en-US" sz="1028" u="sng">
                <a:solidFill>
                  <a:srgbClr val="2F5F98"/>
                </a:solidFill>
                <a:latin typeface="Poppins"/>
                <a:ea typeface="Poppins"/>
                <a:cs typeface="Poppins"/>
                <a:sym typeface="Poppins"/>
              </a:rPr>
              <a:t>https://www.tewhatuora.govt.nz/corporate-information/planning-and-performance/health-targets/health-targets/performance </a:t>
            </a:r>
          </a:p>
        </p:txBody>
      </p:sp>
      <p:sp>
        <p:nvSpPr>
          <p:cNvPr id="25" name="TextBox 25"/>
          <p:cNvSpPr txBox="1"/>
          <p:nvPr/>
        </p:nvSpPr>
        <p:spPr>
          <a:xfrm>
            <a:off x="5332095" y="11910118"/>
            <a:ext cx="9226887" cy="1830694"/>
          </a:xfrm>
          <a:prstGeom prst="rect">
            <a:avLst/>
          </a:prstGeom>
        </p:spPr>
        <p:txBody>
          <a:bodyPr lIns="0" tIns="0" rIns="0" bIns="0" rtlCol="0" anchor="t">
            <a:spAutoFit/>
          </a:bodyPr>
          <a:lstStyle/>
          <a:p>
            <a:pPr>
              <a:lnSpc>
                <a:spcPts val="2379"/>
              </a:lnSpc>
              <a:spcBef>
                <a:spcPct val="0"/>
              </a:spcBef>
            </a:pPr>
            <a:r>
              <a:rPr lang="en-US" sz="1699">
                <a:solidFill>
                  <a:srgbClr val="000000"/>
                </a:solidFill>
                <a:latin typeface="Poppins"/>
                <a:ea typeface="Poppins"/>
                <a:cs typeface="Poppins"/>
                <a:sym typeface="Poppins"/>
              </a:rPr>
              <a:t>The total volume of patients receiving first cancer treatment has remained relatively stable over the past five years. Performance in the health target has also remained stable. We expect that work underway as part of the cancer service delivery and transformation programme along with recent investment in additional medicines will help ensure more people receive timely access to cancer treatment through Regional Cancer Service Delivery Networks.</a:t>
            </a:r>
          </a:p>
        </p:txBody>
      </p:sp>
      <p:pic>
        <p:nvPicPr>
          <p:cNvPr id="26" name="Picture 26" descr="line graph showing performance"/>
          <p:cNvPicPr>
            <a:picLocks noChangeAspect="1"/>
          </p:cNvPicPr>
          <p:nvPr/>
        </p:nvPicPr>
        <p:blipFill>
          <a:blip r:embed="rId4"/>
          <a:stretch>
            <a:fillRect/>
          </a:stretch>
        </p:blipFill>
        <p:spPr>
          <a:xfrm>
            <a:off x="4115245" y="5374349"/>
            <a:ext cx="11770960" cy="6601185"/>
          </a:xfrm>
          <a:prstGeom prst="rect">
            <a:avLst/>
          </a:prstGeom>
        </p:spPr>
      </p:pic>
      <p:grpSp>
        <p:nvGrpSpPr>
          <p:cNvPr id="27" name="Group 27"/>
          <p:cNvGrpSpPr/>
          <p:nvPr/>
        </p:nvGrpSpPr>
        <p:grpSpPr>
          <a:xfrm>
            <a:off x="6581852" y="10846553"/>
            <a:ext cx="7911183" cy="520014"/>
            <a:chOff x="0" y="-28575"/>
            <a:chExt cx="10548245" cy="693347"/>
          </a:xfrm>
        </p:grpSpPr>
        <p:sp>
          <p:nvSpPr>
            <p:cNvPr id="28" name="TextBox 28"/>
            <p:cNvSpPr txBox="1"/>
            <p:nvPr/>
          </p:nvSpPr>
          <p:spPr>
            <a:xfrm>
              <a:off x="0" y="-28575"/>
              <a:ext cx="674313"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20/21</a:t>
              </a:r>
            </a:p>
          </p:txBody>
        </p:sp>
        <p:sp>
          <p:nvSpPr>
            <p:cNvPr id="29" name="TextBox 29"/>
            <p:cNvSpPr txBox="1"/>
            <p:nvPr/>
          </p:nvSpPr>
          <p:spPr>
            <a:xfrm>
              <a:off x="2429606" y="-28575"/>
              <a:ext cx="644692" cy="334278"/>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21/22</a:t>
              </a:r>
            </a:p>
          </p:txBody>
        </p:sp>
        <p:sp>
          <p:nvSpPr>
            <p:cNvPr id="30" name="TextBox 30"/>
            <p:cNvSpPr txBox="1"/>
            <p:nvPr/>
          </p:nvSpPr>
          <p:spPr>
            <a:xfrm>
              <a:off x="4896971" y="-28575"/>
              <a:ext cx="652027"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22/23</a:t>
              </a:r>
            </a:p>
          </p:txBody>
        </p:sp>
        <p:sp>
          <p:nvSpPr>
            <p:cNvPr id="31" name="TextBox 31"/>
            <p:cNvSpPr txBox="1"/>
            <p:nvPr/>
          </p:nvSpPr>
          <p:spPr>
            <a:xfrm>
              <a:off x="7405618" y="-28575"/>
              <a:ext cx="659363"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23/24</a:t>
              </a:r>
            </a:p>
          </p:txBody>
        </p:sp>
        <p:sp>
          <p:nvSpPr>
            <p:cNvPr id="32" name="TextBox 32"/>
            <p:cNvSpPr txBox="1"/>
            <p:nvPr/>
          </p:nvSpPr>
          <p:spPr>
            <a:xfrm>
              <a:off x="9886746" y="-28575"/>
              <a:ext cx="661499" cy="693347"/>
            </a:xfrm>
            <a:prstGeom prst="rect">
              <a:avLst/>
            </a:prstGeom>
          </p:spPr>
          <p:txBody>
            <a:bodyPr lIns="0" tIns="0" rIns="0" bIns="0" rtlCol="0" anchor="t">
              <a:spAutoFit/>
            </a:bodyPr>
            <a:lstStyle/>
            <a:p>
              <a:pPr algn="ctr">
                <a:lnSpc>
                  <a:spcPts val="2063"/>
                </a:lnSpc>
              </a:pPr>
              <a:r>
                <a:rPr lang="en-US" sz="1473">
                  <a:solidFill>
                    <a:srgbClr val="000000"/>
                  </a:solidFill>
                  <a:latin typeface="Canva Sans"/>
                  <a:ea typeface="Canva Sans"/>
                  <a:cs typeface="Canva Sans"/>
                  <a:sym typeface="Canva Sans"/>
                </a:rPr>
                <a:t>24/25</a:t>
              </a:r>
            </a:p>
          </p:txBody>
        </p:sp>
      </p:grpSp>
      <p:sp>
        <p:nvSpPr>
          <p:cNvPr id="33" name="AutoShape 33"/>
          <p:cNvSpPr/>
          <p:nvPr/>
        </p:nvSpPr>
        <p:spPr>
          <a:xfrm>
            <a:off x="7815422" y="10682471"/>
            <a:ext cx="0" cy="65814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
        <p:nvSpPr>
          <p:cNvPr id="34" name="AutoShape 34"/>
          <p:cNvSpPr/>
          <p:nvPr/>
        </p:nvSpPr>
        <p:spPr>
          <a:xfrm>
            <a:off x="9658424" y="10676529"/>
            <a:ext cx="0" cy="63016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
        <p:nvSpPr>
          <p:cNvPr id="35" name="AutoShape 35"/>
          <p:cNvSpPr/>
          <p:nvPr/>
        </p:nvSpPr>
        <p:spPr>
          <a:xfrm>
            <a:off x="11501425" y="10676529"/>
            <a:ext cx="0" cy="63016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
        <p:nvSpPr>
          <p:cNvPr id="36" name="AutoShape 36"/>
          <p:cNvSpPr/>
          <p:nvPr/>
        </p:nvSpPr>
        <p:spPr>
          <a:xfrm>
            <a:off x="13339750" y="10664556"/>
            <a:ext cx="0" cy="630161"/>
          </a:xfrm>
          <a:prstGeom prst="line">
            <a:avLst/>
          </a:prstGeom>
          <a:ln w="28575" cap="flat">
            <a:solidFill>
              <a:srgbClr val="000000">
                <a:alpha val="58824"/>
              </a:srgbClr>
            </a:solidFill>
            <a:prstDash val="sysDot"/>
            <a:headEnd type="none" w="sm" len="sm"/>
            <a:tailEnd type="none" w="sm" len="sm"/>
          </a:ln>
        </p:spPr>
        <p:txBody>
          <a:bodyPr/>
          <a:lstStyle/>
          <a:p>
            <a:endParaRPr lang="en-N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54546" y="3679607"/>
            <a:ext cx="3006095" cy="1711113"/>
            <a:chOff x="0" y="0"/>
            <a:chExt cx="1071969" cy="610180"/>
          </a:xfrm>
        </p:grpSpPr>
        <p:sp>
          <p:nvSpPr>
            <p:cNvPr id="3" name="Freeform 3"/>
            <p:cNvSpPr/>
            <p:nvPr/>
          </p:nvSpPr>
          <p:spPr>
            <a:xfrm>
              <a:off x="0" y="0"/>
              <a:ext cx="1071969" cy="610180"/>
            </a:xfrm>
            <a:custGeom>
              <a:avLst/>
              <a:gdLst/>
              <a:ahLst/>
              <a:cxnLst/>
              <a:rect l="l" t="t" r="r" b="b"/>
              <a:pathLst>
                <a:path w="1071969" h="610180">
                  <a:moveTo>
                    <a:pt x="61810" y="0"/>
                  </a:moveTo>
                  <a:lnTo>
                    <a:pt x="1010159" y="0"/>
                  </a:lnTo>
                  <a:cubicBezTo>
                    <a:pt x="1026552" y="0"/>
                    <a:pt x="1042274" y="6512"/>
                    <a:pt x="1053866" y="18104"/>
                  </a:cubicBezTo>
                  <a:cubicBezTo>
                    <a:pt x="1065457" y="29695"/>
                    <a:pt x="1071969" y="45417"/>
                    <a:pt x="1071969" y="61810"/>
                  </a:cubicBezTo>
                  <a:lnTo>
                    <a:pt x="1071969" y="548371"/>
                  </a:lnTo>
                  <a:cubicBezTo>
                    <a:pt x="1071969" y="564764"/>
                    <a:pt x="1065457" y="580485"/>
                    <a:pt x="1053866" y="592077"/>
                  </a:cubicBezTo>
                  <a:cubicBezTo>
                    <a:pt x="1042274" y="603668"/>
                    <a:pt x="1026552" y="610180"/>
                    <a:pt x="1010159" y="610180"/>
                  </a:cubicBezTo>
                  <a:lnTo>
                    <a:pt x="61810" y="610180"/>
                  </a:lnTo>
                  <a:cubicBezTo>
                    <a:pt x="45417" y="610180"/>
                    <a:pt x="29695" y="603668"/>
                    <a:pt x="18104" y="592077"/>
                  </a:cubicBezTo>
                  <a:cubicBezTo>
                    <a:pt x="6512" y="580485"/>
                    <a:pt x="0" y="564764"/>
                    <a:pt x="0" y="548371"/>
                  </a:cubicBezTo>
                  <a:lnTo>
                    <a:pt x="0" y="61810"/>
                  </a:lnTo>
                  <a:cubicBezTo>
                    <a:pt x="0" y="45417"/>
                    <a:pt x="6512" y="29695"/>
                    <a:pt x="18104" y="18104"/>
                  </a:cubicBezTo>
                  <a:cubicBezTo>
                    <a:pt x="29695" y="6512"/>
                    <a:pt x="45417" y="0"/>
                    <a:pt x="61810" y="0"/>
                  </a:cubicBezTo>
                  <a:close/>
                </a:path>
              </a:pathLst>
            </a:custGeom>
            <a:solidFill>
              <a:srgbClr val="F6F4EC"/>
            </a:solidFill>
          </p:spPr>
          <p:txBody>
            <a:bodyPr/>
            <a:lstStyle/>
            <a:p>
              <a:endParaRPr lang="en-NZ"/>
            </a:p>
          </p:txBody>
        </p:sp>
        <p:sp>
          <p:nvSpPr>
            <p:cNvPr id="4" name="TextBox 4"/>
            <p:cNvSpPr txBox="1"/>
            <p:nvPr/>
          </p:nvSpPr>
          <p:spPr>
            <a:xfrm>
              <a:off x="0" y="-38100"/>
              <a:ext cx="1071969" cy="648280"/>
            </a:xfrm>
            <a:prstGeom prst="rect">
              <a:avLst/>
            </a:prstGeom>
          </p:spPr>
          <p:txBody>
            <a:bodyPr lIns="36102" tIns="36102" rIns="36102" bIns="36102" rtlCol="0" anchor="ctr"/>
            <a:lstStyle/>
            <a:p>
              <a:pPr algn="ctr">
                <a:lnSpc>
                  <a:spcPts val="1890"/>
                </a:lnSpc>
              </a:pPr>
              <a:endParaRPr/>
            </a:p>
          </p:txBody>
        </p:sp>
      </p:grpSp>
      <p:grpSp>
        <p:nvGrpSpPr>
          <p:cNvPr id="5" name="Group 5"/>
          <p:cNvGrpSpPr/>
          <p:nvPr/>
        </p:nvGrpSpPr>
        <p:grpSpPr>
          <a:xfrm>
            <a:off x="2518569" y="2214002"/>
            <a:ext cx="15120000" cy="999226"/>
            <a:chOff x="0" y="0"/>
            <a:chExt cx="5391771" cy="356323"/>
          </a:xfrm>
        </p:grpSpPr>
        <p:sp>
          <p:nvSpPr>
            <p:cNvPr id="6" name="Freeform 6"/>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15284C"/>
            </a:solidFill>
          </p:spPr>
          <p:txBody>
            <a:bodyPr/>
            <a:lstStyle/>
            <a:p>
              <a:endParaRPr lang="en-NZ"/>
            </a:p>
          </p:txBody>
        </p:sp>
        <p:sp>
          <p:nvSpPr>
            <p:cNvPr id="7" name="TextBox 7"/>
            <p:cNvSpPr txBox="1"/>
            <p:nvPr/>
          </p:nvSpPr>
          <p:spPr>
            <a:xfrm>
              <a:off x="0" y="-9525"/>
              <a:ext cx="5391771" cy="365848"/>
            </a:xfrm>
            <a:prstGeom prst="rect">
              <a:avLst/>
            </a:prstGeom>
          </p:spPr>
          <p:txBody>
            <a:bodyPr lIns="36102" tIns="36102" rIns="36102" bIns="36102" rtlCol="0" anchor="ctr"/>
            <a:lstStyle/>
            <a:p>
              <a:pPr algn="ctr">
                <a:lnSpc>
                  <a:spcPts val="1193"/>
                </a:lnSpc>
              </a:pPr>
              <a:endParaRPr/>
            </a:p>
          </p:txBody>
        </p:sp>
      </p:grpSp>
      <p:grpSp>
        <p:nvGrpSpPr>
          <p:cNvPr id="8" name="Group 8"/>
          <p:cNvGrpSpPr/>
          <p:nvPr/>
        </p:nvGrpSpPr>
        <p:grpSpPr>
          <a:xfrm>
            <a:off x="5767003" y="3682179"/>
            <a:ext cx="4342003" cy="1708539"/>
            <a:chOff x="0" y="0"/>
            <a:chExt cx="1548352" cy="609263"/>
          </a:xfrm>
        </p:grpSpPr>
        <p:sp>
          <p:nvSpPr>
            <p:cNvPr id="9" name="Freeform 9"/>
            <p:cNvSpPr/>
            <p:nvPr/>
          </p:nvSpPr>
          <p:spPr>
            <a:xfrm>
              <a:off x="0" y="0"/>
              <a:ext cx="1548352" cy="609263"/>
            </a:xfrm>
            <a:custGeom>
              <a:avLst/>
              <a:gdLst/>
              <a:ahLst/>
              <a:cxnLst/>
              <a:rect l="l" t="t" r="r" b="b"/>
              <a:pathLst>
                <a:path w="1548352" h="609263">
                  <a:moveTo>
                    <a:pt x="42793" y="0"/>
                  </a:moveTo>
                  <a:lnTo>
                    <a:pt x="1505559" y="0"/>
                  </a:lnTo>
                  <a:cubicBezTo>
                    <a:pt x="1516909" y="0"/>
                    <a:pt x="1527793" y="4509"/>
                    <a:pt x="1535818" y="12534"/>
                  </a:cubicBezTo>
                  <a:cubicBezTo>
                    <a:pt x="1543844" y="20559"/>
                    <a:pt x="1548352" y="31443"/>
                    <a:pt x="1548352" y="42793"/>
                  </a:cubicBezTo>
                  <a:lnTo>
                    <a:pt x="1548352" y="566470"/>
                  </a:lnTo>
                  <a:cubicBezTo>
                    <a:pt x="1548352" y="590104"/>
                    <a:pt x="1529193" y="609263"/>
                    <a:pt x="1505559" y="609263"/>
                  </a:cubicBezTo>
                  <a:lnTo>
                    <a:pt x="42793" y="609263"/>
                  </a:lnTo>
                  <a:cubicBezTo>
                    <a:pt x="31443" y="609263"/>
                    <a:pt x="20559" y="604754"/>
                    <a:pt x="12534" y="596729"/>
                  </a:cubicBezTo>
                  <a:cubicBezTo>
                    <a:pt x="4509" y="588704"/>
                    <a:pt x="0" y="577819"/>
                    <a:pt x="0" y="566470"/>
                  </a:cubicBezTo>
                  <a:lnTo>
                    <a:pt x="0" y="42793"/>
                  </a:lnTo>
                  <a:cubicBezTo>
                    <a:pt x="0" y="31443"/>
                    <a:pt x="4509" y="20559"/>
                    <a:pt x="12534" y="12534"/>
                  </a:cubicBezTo>
                  <a:cubicBezTo>
                    <a:pt x="20559" y="4509"/>
                    <a:pt x="31443" y="0"/>
                    <a:pt x="42793" y="0"/>
                  </a:cubicBezTo>
                  <a:close/>
                </a:path>
              </a:pathLst>
            </a:custGeom>
            <a:solidFill>
              <a:srgbClr val="F6F4EC"/>
            </a:solidFill>
          </p:spPr>
          <p:txBody>
            <a:bodyPr/>
            <a:lstStyle/>
            <a:p>
              <a:endParaRPr lang="en-NZ"/>
            </a:p>
          </p:txBody>
        </p:sp>
        <p:sp>
          <p:nvSpPr>
            <p:cNvPr id="10" name="TextBox 10"/>
            <p:cNvSpPr txBox="1"/>
            <p:nvPr/>
          </p:nvSpPr>
          <p:spPr>
            <a:xfrm>
              <a:off x="0" y="-38100"/>
              <a:ext cx="1548352" cy="647363"/>
            </a:xfrm>
            <a:prstGeom prst="rect">
              <a:avLst/>
            </a:prstGeom>
          </p:spPr>
          <p:txBody>
            <a:bodyPr lIns="36102" tIns="36102" rIns="36102" bIns="36102" rtlCol="0" anchor="ctr"/>
            <a:lstStyle/>
            <a:p>
              <a:pPr algn="ctr">
                <a:lnSpc>
                  <a:spcPts val="1890"/>
                </a:lnSpc>
              </a:pPr>
              <a:endParaRPr/>
            </a:p>
          </p:txBody>
        </p:sp>
      </p:grpSp>
      <p:grpSp>
        <p:nvGrpSpPr>
          <p:cNvPr id="11" name="Group 11"/>
          <p:cNvGrpSpPr/>
          <p:nvPr/>
        </p:nvGrpSpPr>
        <p:grpSpPr>
          <a:xfrm>
            <a:off x="10262422" y="3679607"/>
            <a:ext cx="7166038" cy="6842878"/>
            <a:chOff x="0" y="0"/>
            <a:chExt cx="2523502" cy="2409702"/>
          </a:xfrm>
        </p:grpSpPr>
        <p:sp>
          <p:nvSpPr>
            <p:cNvPr id="12" name="Freeform 12"/>
            <p:cNvSpPr/>
            <p:nvPr/>
          </p:nvSpPr>
          <p:spPr>
            <a:xfrm>
              <a:off x="0" y="0"/>
              <a:ext cx="2523502" cy="2409702"/>
            </a:xfrm>
            <a:custGeom>
              <a:avLst/>
              <a:gdLst/>
              <a:ahLst/>
              <a:cxnLst/>
              <a:rect l="l" t="t" r="r" b="b"/>
              <a:pathLst>
                <a:path w="2523502" h="2409702">
                  <a:moveTo>
                    <a:pt x="25929" y="0"/>
                  </a:moveTo>
                  <a:lnTo>
                    <a:pt x="2497573" y="0"/>
                  </a:lnTo>
                  <a:cubicBezTo>
                    <a:pt x="2511893" y="0"/>
                    <a:pt x="2523502" y="11609"/>
                    <a:pt x="2523502" y="25929"/>
                  </a:cubicBezTo>
                  <a:lnTo>
                    <a:pt x="2523502" y="2383773"/>
                  </a:lnTo>
                  <a:cubicBezTo>
                    <a:pt x="2523502" y="2398093"/>
                    <a:pt x="2511893" y="2409702"/>
                    <a:pt x="2497573" y="2409702"/>
                  </a:cubicBezTo>
                  <a:lnTo>
                    <a:pt x="25929" y="2409702"/>
                  </a:lnTo>
                  <a:cubicBezTo>
                    <a:pt x="11609" y="2409702"/>
                    <a:pt x="0" y="2398093"/>
                    <a:pt x="0" y="2383773"/>
                  </a:cubicBezTo>
                  <a:lnTo>
                    <a:pt x="0" y="25929"/>
                  </a:lnTo>
                  <a:cubicBezTo>
                    <a:pt x="0" y="11609"/>
                    <a:pt x="11609" y="0"/>
                    <a:pt x="25929" y="0"/>
                  </a:cubicBezTo>
                  <a:close/>
                </a:path>
              </a:pathLst>
            </a:custGeom>
            <a:solidFill>
              <a:srgbClr val="F6F4EC"/>
            </a:solidFill>
          </p:spPr>
          <p:txBody>
            <a:bodyPr/>
            <a:lstStyle/>
            <a:p>
              <a:endParaRPr lang="en-NZ"/>
            </a:p>
          </p:txBody>
        </p:sp>
        <p:sp>
          <p:nvSpPr>
            <p:cNvPr id="13" name="TextBox 13"/>
            <p:cNvSpPr txBox="1"/>
            <p:nvPr/>
          </p:nvSpPr>
          <p:spPr>
            <a:xfrm>
              <a:off x="0" y="-38100"/>
              <a:ext cx="2523502" cy="2447802"/>
            </a:xfrm>
            <a:prstGeom prst="rect">
              <a:avLst/>
            </a:prstGeom>
          </p:spPr>
          <p:txBody>
            <a:bodyPr lIns="36102" tIns="36102" rIns="36102" bIns="36102" rtlCol="0" anchor="ctr"/>
            <a:lstStyle/>
            <a:p>
              <a:pPr algn="ctr">
                <a:lnSpc>
                  <a:spcPts val="1890"/>
                </a:lnSpc>
              </a:pPr>
              <a:endParaRPr/>
            </a:p>
          </p:txBody>
        </p:sp>
      </p:grpSp>
      <p:sp>
        <p:nvSpPr>
          <p:cNvPr id="14" name="AutoShape 14"/>
          <p:cNvSpPr/>
          <p:nvPr/>
        </p:nvSpPr>
        <p:spPr>
          <a:xfrm>
            <a:off x="9948095" y="4140563"/>
            <a:ext cx="0" cy="961039"/>
          </a:xfrm>
          <a:prstGeom prst="line">
            <a:avLst/>
          </a:prstGeom>
          <a:ln w="38100" cap="flat">
            <a:solidFill>
              <a:srgbClr val="FF914D">
                <a:alpha val="76863"/>
              </a:srgbClr>
            </a:solidFill>
            <a:prstDash val="solid"/>
            <a:headEnd type="none" w="sm" len="sm"/>
            <a:tailEnd type="none" w="sm" len="sm"/>
          </a:ln>
        </p:spPr>
        <p:txBody>
          <a:bodyPr/>
          <a:lstStyle/>
          <a:p>
            <a:endParaRPr lang="en-NZ"/>
          </a:p>
        </p:txBody>
      </p:sp>
      <p:pic>
        <p:nvPicPr>
          <p:cNvPr id="15" name="Picture 15"/>
          <p:cNvPicPr>
            <a:picLocks noChangeAspect="1"/>
          </p:cNvPicPr>
          <p:nvPr/>
        </p:nvPicPr>
        <p:blipFill>
          <a:blip r:embed="rId2"/>
          <a:stretch>
            <a:fillRect/>
          </a:stretch>
        </p:blipFill>
        <p:spPr>
          <a:xfrm>
            <a:off x="6999976" y="3884531"/>
            <a:ext cx="3559033" cy="1473095"/>
          </a:xfrm>
          <a:prstGeom prst="rect">
            <a:avLst/>
          </a:prstGeom>
        </p:spPr>
      </p:pic>
      <p:sp>
        <p:nvSpPr>
          <p:cNvPr id="16" name="AutoShape 16"/>
          <p:cNvSpPr/>
          <p:nvPr/>
        </p:nvSpPr>
        <p:spPr>
          <a:xfrm>
            <a:off x="9746035" y="4181117"/>
            <a:ext cx="0" cy="920481"/>
          </a:xfrm>
          <a:prstGeom prst="line">
            <a:avLst/>
          </a:prstGeom>
          <a:ln w="38100" cap="flat">
            <a:solidFill>
              <a:srgbClr val="FF3131">
                <a:alpha val="60000"/>
              </a:srgbClr>
            </a:solidFill>
            <a:prstDash val="sysDot"/>
            <a:headEnd type="none" w="sm" len="sm"/>
            <a:tailEnd type="none" w="sm" len="sm"/>
          </a:ln>
        </p:spPr>
        <p:txBody>
          <a:bodyPr/>
          <a:lstStyle/>
          <a:p>
            <a:endParaRPr lang="en-NZ"/>
          </a:p>
        </p:txBody>
      </p:sp>
      <p:sp>
        <p:nvSpPr>
          <p:cNvPr id="17" name="AutoShape 17"/>
          <p:cNvSpPr/>
          <p:nvPr/>
        </p:nvSpPr>
        <p:spPr>
          <a:xfrm flipH="1">
            <a:off x="9224585" y="389320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18" name="AutoShape 18"/>
          <p:cNvSpPr/>
          <p:nvPr/>
        </p:nvSpPr>
        <p:spPr>
          <a:xfrm flipH="1" flipV="1">
            <a:off x="9224585" y="3987140"/>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19" name="AutoShape 19"/>
          <p:cNvSpPr/>
          <p:nvPr/>
        </p:nvSpPr>
        <p:spPr>
          <a:xfrm flipV="1">
            <a:off x="17236639" y="4105122"/>
            <a:ext cx="0" cy="5936790"/>
          </a:xfrm>
          <a:prstGeom prst="line">
            <a:avLst/>
          </a:prstGeom>
          <a:ln w="38100" cap="flat">
            <a:solidFill>
              <a:srgbClr val="FF914D">
                <a:alpha val="56863"/>
              </a:srgbClr>
            </a:solidFill>
            <a:prstDash val="solid"/>
            <a:headEnd type="none" w="sm" len="sm"/>
            <a:tailEnd type="none" w="sm" len="sm"/>
          </a:ln>
        </p:spPr>
        <p:txBody>
          <a:bodyPr/>
          <a:lstStyle/>
          <a:p>
            <a:endParaRPr lang="en-NZ"/>
          </a:p>
        </p:txBody>
      </p:sp>
      <p:grpSp>
        <p:nvGrpSpPr>
          <p:cNvPr id="20" name="Group 20"/>
          <p:cNvGrpSpPr/>
          <p:nvPr/>
        </p:nvGrpSpPr>
        <p:grpSpPr>
          <a:xfrm>
            <a:off x="2643293" y="5447869"/>
            <a:ext cx="7427538" cy="1402156"/>
            <a:chOff x="0" y="0"/>
            <a:chExt cx="2648650" cy="500007"/>
          </a:xfrm>
        </p:grpSpPr>
        <p:sp>
          <p:nvSpPr>
            <p:cNvPr id="21" name="Freeform 21"/>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2" name="TextBox 22"/>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3" name="Group 23"/>
          <p:cNvGrpSpPr/>
          <p:nvPr/>
        </p:nvGrpSpPr>
        <p:grpSpPr>
          <a:xfrm>
            <a:off x="2691440" y="6907176"/>
            <a:ext cx="7427538" cy="1402156"/>
            <a:chOff x="0" y="0"/>
            <a:chExt cx="2648650" cy="500007"/>
          </a:xfrm>
        </p:grpSpPr>
        <p:sp>
          <p:nvSpPr>
            <p:cNvPr id="24" name="Freeform 24"/>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5" name="TextBox 25"/>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6" name="Group 26"/>
          <p:cNvGrpSpPr/>
          <p:nvPr/>
        </p:nvGrpSpPr>
        <p:grpSpPr>
          <a:xfrm>
            <a:off x="2727797" y="8366481"/>
            <a:ext cx="7427538" cy="4111383"/>
            <a:chOff x="0" y="0"/>
            <a:chExt cx="2648650" cy="1466113"/>
          </a:xfrm>
        </p:grpSpPr>
        <p:sp>
          <p:nvSpPr>
            <p:cNvPr id="27" name="Freeform 27"/>
            <p:cNvSpPr/>
            <p:nvPr/>
          </p:nvSpPr>
          <p:spPr>
            <a:xfrm>
              <a:off x="0" y="0"/>
              <a:ext cx="2648650" cy="1466113"/>
            </a:xfrm>
            <a:custGeom>
              <a:avLst/>
              <a:gdLst/>
              <a:ahLst/>
              <a:cxnLst/>
              <a:rect l="l" t="t" r="r" b="b"/>
              <a:pathLst>
                <a:path w="2648650" h="1466113">
                  <a:moveTo>
                    <a:pt x="25016" y="0"/>
                  </a:moveTo>
                  <a:lnTo>
                    <a:pt x="2623634" y="0"/>
                  </a:lnTo>
                  <a:cubicBezTo>
                    <a:pt x="2630268" y="0"/>
                    <a:pt x="2636631" y="2636"/>
                    <a:pt x="2641323" y="7327"/>
                  </a:cubicBezTo>
                  <a:cubicBezTo>
                    <a:pt x="2646014" y="12018"/>
                    <a:pt x="2648650" y="18381"/>
                    <a:pt x="2648650" y="25016"/>
                  </a:cubicBezTo>
                  <a:lnTo>
                    <a:pt x="2648650" y="1441098"/>
                  </a:lnTo>
                  <a:cubicBezTo>
                    <a:pt x="2648650" y="1454913"/>
                    <a:pt x="2637450" y="1466113"/>
                    <a:pt x="2623634" y="1466113"/>
                  </a:cubicBezTo>
                  <a:lnTo>
                    <a:pt x="25016" y="1466113"/>
                  </a:lnTo>
                  <a:cubicBezTo>
                    <a:pt x="18381" y="1466113"/>
                    <a:pt x="12018" y="1463478"/>
                    <a:pt x="7327" y="1458786"/>
                  </a:cubicBezTo>
                  <a:cubicBezTo>
                    <a:pt x="2636" y="1454095"/>
                    <a:pt x="0" y="1447732"/>
                    <a:pt x="0" y="1441098"/>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8" name="TextBox 28"/>
            <p:cNvSpPr txBox="1"/>
            <p:nvPr/>
          </p:nvSpPr>
          <p:spPr>
            <a:xfrm>
              <a:off x="0" y="-38100"/>
              <a:ext cx="2648650" cy="1504213"/>
            </a:xfrm>
            <a:prstGeom prst="rect">
              <a:avLst/>
            </a:prstGeom>
          </p:spPr>
          <p:txBody>
            <a:bodyPr lIns="36102" tIns="36102" rIns="36102" bIns="36102" rtlCol="0" anchor="ctr"/>
            <a:lstStyle/>
            <a:p>
              <a:pPr algn="ctr">
                <a:lnSpc>
                  <a:spcPts val="1890"/>
                </a:lnSpc>
              </a:pPr>
              <a:endParaRPr/>
            </a:p>
          </p:txBody>
        </p:sp>
      </p:grpSp>
      <p:graphicFrame>
        <p:nvGraphicFramePr>
          <p:cNvPr id="29" name="Table 29"/>
          <p:cNvGraphicFramePr>
            <a:graphicFrameLocks noGrp="1"/>
          </p:cNvGraphicFramePr>
          <p:nvPr/>
        </p:nvGraphicFramePr>
        <p:xfrm>
          <a:off x="2902185" y="7423098"/>
          <a:ext cx="6963921" cy="733424"/>
        </p:xfrm>
        <a:graphic>
          <a:graphicData uri="http://schemas.openxmlformats.org/drawingml/2006/table">
            <a:tbl>
              <a:tblPr/>
              <a:tblGrid>
                <a:gridCol w="3454841">
                  <a:extLst>
                    <a:ext uri="{9D8B030D-6E8A-4147-A177-3AD203B41FA5}">
                      <a16:colId xmlns:a16="http://schemas.microsoft.com/office/drawing/2014/main" val="20000"/>
                    </a:ext>
                  </a:extLst>
                </a:gridCol>
                <a:gridCol w="1178931">
                  <a:extLst>
                    <a:ext uri="{9D8B030D-6E8A-4147-A177-3AD203B41FA5}">
                      <a16:colId xmlns:a16="http://schemas.microsoft.com/office/drawing/2014/main" val="20001"/>
                    </a:ext>
                  </a:extLst>
                </a:gridCol>
                <a:gridCol w="1140314">
                  <a:extLst>
                    <a:ext uri="{9D8B030D-6E8A-4147-A177-3AD203B41FA5}">
                      <a16:colId xmlns:a16="http://schemas.microsoft.com/office/drawing/2014/main" val="20002"/>
                    </a:ext>
                  </a:extLst>
                </a:gridCol>
                <a:gridCol w="1189835">
                  <a:extLst>
                    <a:ext uri="{9D8B030D-6E8A-4147-A177-3AD203B41FA5}">
                      <a16:colId xmlns:a16="http://schemas.microsoft.com/office/drawing/2014/main" val="20003"/>
                    </a:ext>
                  </a:extLst>
                </a:gridCol>
              </a:tblGrid>
              <a:tr h="366712">
                <a:tc>
                  <a:txBody>
                    <a:bodyPr/>
                    <a:lstStyle/>
                    <a:p>
                      <a:pPr algn="ctr">
                        <a:lnSpc>
                          <a:spcPts val="1679"/>
                        </a:lnSpc>
                        <a:defRPr/>
                      </a:pP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2023/24</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2024/25</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 change</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712">
                <a:tc>
                  <a:txBody>
                    <a:bodyPr/>
                    <a:lstStyle/>
                    <a:p>
                      <a:pPr algn="l">
                        <a:lnSpc>
                          <a:spcPts val="1679"/>
                        </a:lnSpc>
                        <a:defRPr/>
                      </a:pPr>
                      <a:r>
                        <a:rPr lang="en-US" sz="1200">
                          <a:solidFill>
                            <a:srgbClr val="000000"/>
                          </a:solidFill>
                          <a:latin typeface="Poppins"/>
                          <a:ea typeface="Poppins"/>
                          <a:cs typeface="Poppins"/>
                          <a:sym typeface="Poppins"/>
                        </a:rPr>
                        <a:t>Improved immunisation for children 24mth</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76.9%</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79.3%</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944D"/>
                          </a:solidFill>
                          <a:latin typeface="Poppins Bold"/>
                          <a:ea typeface="Poppins Bold"/>
                          <a:cs typeface="Poppins Bold"/>
                          <a:sym typeface="Poppins Bold"/>
                        </a:rPr>
                        <a:t>2.4%</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0" name="Picture 30" descr="Bar graph showing performance"/>
          <p:cNvPicPr>
            <a:picLocks noChangeAspect="1"/>
          </p:cNvPicPr>
          <p:nvPr/>
        </p:nvPicPr>
        <p:blipFill>
          <a:blip r:embed="rId3"/>
          <a:stretch>
            <a:fillRect/>
          </a:stretch>
        </p:blipFill>
        <p:spPr>
          <a:xfrm>
            <a:off x="11766369" y="3698754"/>
            <a:ext cx="6438206" cy="6792049"/>
          </a:xfrm>
          <a:prstGeom prst="rect">
            <a:avLst/>
          </a:prstGeom>
        </p:spPr>
      </p:pic>
      <p:sp>
        <p:nvSpPr>
          <p:cNvPr id="31" name="AutoShape 31"/>
          <p:cNvSpPr/>
          <p:nvPr/>
        </p:nvSpPr>
        <p:spPr>
          <a:xfrm>
            <a:off x="16769914" y="4115166"/>
            <a:ext cx="0" cy="5936790"/>
          </a:xfrm>
          <a:prstGeom prst="line">
            <a:avLst/>
          </a:prstGeom>
          <a:ln w="38100" cap="flat">
            <a:solidFill>
              <a:srgbClr val="FF3131">
                <a:alpha val="56863"/>
              </a:srgbClr>
            </a:solidFill>
            <a:prstDash val="sysDot"/>
            <a:headEnd type="none" w="sm" len="sm"/>
            <a:tailEnd type="none" w="sm" len="sm"/>
          </a:ln>
        </p:spPr>
        <p:txBody>
          <a:bodyPr/>
          <a:lstStyle/>
          <a:p>
            <a:endParaRPr lang="en-NZ"/>
          </a:p>
        </p:txBody>
      </p:sp>
      <p:sp>
        <p:nvSpPr>
          <p:cNvPr id="32" name="AutoShape 32"/>
          <p:cNvSpPr/>
          <p:nvPr/>
        </p:nvSpPr>
        <p:spPr>
          <a:xfrm flipH="1">
            <a:off x="15537352" y="389320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33" name="AutoShape 33"/>
          <p:cNvSpPr/>
          <p:nvPr/>
        </p:nvSpPr>
        <p:spPr>
          <a:xfrm flipH="1" flipV="1">
            <a:off x="15537352" y="3987140"/>
            <a:ext cx="648425" cy="0"/>
          </a:xfrm>
          <a:prstGeom prst="line">
            <a:avLst/>
          </a:prstGeom>
          <a:ln w="38100" cap="flat">
            <a:solidFill>
              <a:srgbClr val="FF914D"/>
            </a:solidFill>
            <a:prstDash val="solid"/>
            <a:headEnd type="none" w="sm" len="sm"/>
            <a:tailEnd type="none" w="sm" len="sm"/>
          </a:ln>
        </p:spPr>
        <p:txBody>
          <a:bodyPr/>
          <a:lstStyle/>
          <a:p>
            <a:endParaRPr lang="en-NZ"/>
          </a:p>
        </p:txBody>
      </p:sp>
      <p:grpSp>
        <p:nvGrpSpPr>
          <p:cNvPr id="34" name="Group 34"/>
          <p:cNvGrpSpPr/>
          <p:nvPr/>
        </p:nvGrpSpPr>
        <p:grpSpPr>
          <a:xfrm>
            <a:off x="10307780" y="10626717"/>
            <a:ext cx="7166038" cy="1870874"/>
            <a:chOff x="0" y="0"/>
            <a:chExt cx="2555399" cy="733958"/>
          </a:xfrm>
        </p:grpSpPr>
        <p:sp>
          <p:nvSpPr>
            <p:cNvPr id="35" name="Freeform 35"/>
            <p:cNvSpPr/>
            <p:nvPr/>
          </p:nvSpPr>
          <p:spPr>
            <a:xfrm>
              <a:off x="0" y="0"/>
              <a:ext cx="2555399" cy="733958"/>
            </a:xfrm>
            <a:custGeom>
              <a:avLst/>
              <a:gdLst/>
              <a:ahLst/>
              <a:cxnLst/>
              <a:rect l="l" t="t" r="r" b="b"/>
              <a:pathLst>
                <a:path w="2555399" h="733958">
                  <a:moveTo>
                    <a:pt x="25929" y="0"/>
                  </a:moveTo>
                  <a:lnTo>
                    <a:pt x="2529471" y="0"/>
                  </a:lnTo>
                  <a:cubicBezTo>
                    <a:pt x="2543791" y="0"/>
                    <a:pt x="2555399" y="11609"/>
                    <a:pt x="2555399" y="25929"/>
                  </a:cubicBezTo>
                  <a:lnTo>
                    <a:pt x="2555399" y="708029"/>
                  </a:lnTo>
                  <a:cubicBezTo>
                    <a:pt x="2555399" y="722349"/>
                    <a:pt x="2543791" y="733958"/>
                    <a:pt x="2529471" y="733958"/>
                  </a:cubicBezTo>
                  <a:lnTo>
                    <a:pt x="25929" y="733958"/>
                  </a:lnTo>
                  <a:cubicBezTo>
                    <a:pt x="11609" y="733958"/>
                    <a:pt x="0" y="722349"/>
                    <a:pt x="0" y="708029"/>
                  </a:cubicBezTo>
                  <a:lnTo>
                    <a:pt x="0" y="25929"/>
                  </a:lnTo>
                  <a:cubicBezTo>
                    <a:pt x="0" y="11609"/>
                    <a:pt x="11609" y="0"/>
                    <a:pt x="25929" y="0"/>
                  </a:cubicBezTo>
                  <a:close/>
                </a:path>
              </a:pathLst>
            </a:custGeom>
            <a:solidFill>
              <a:srgbClr val="F6F4EC"/>
            </a:solidFill>
          </p:spPr>
          <p:txBody>
            <a:bodyPr/>
            <a:lstStyle/>
            <a:p>
              <a:endParaRPr lang="en-NZ"/>
            </a:p>
          </p:txBody>
        </p:sp>
        <p:sp>
          <p:nvSpPr>
            <p:cNvPr id="36" name="TextBox 36"/>
            <p:cNvSpPr txBox="1"/>
            <p:nvPr/>
          </p:nvSpPr>
          <p:spPr>
            <a:xfrm>
              <a:off x="0" y="-38100"/>
              <a:ext cx="2555399" cy="772058"/>
            </a:xfrm>
            <a:prstGeom prst="rect">
              <a:avLst/>
            </a:prstGeom>
          </p:spPr>
          <p:txBody>
            <a:bodyPr lIns="36102" tIns="36102" rIns="36102" bIns="36102" rtlCol="0" anchor="ctr"/>
            <a:lstStyle/>
            <a:p>
              <a:pPr algn="ctr">
                <a:lnSpc>
                  <a:spcPts val="1890"/>
                </a:lnSpc>
              </a:pPr>
              <a:endParaRPr/>
            </a:p>
          </p:txBody>
        </p:sp>
      </p:grpSp>
      <p:grpSp>
        <p:nvGrpSpPr>
          <p:cNvPr id="37" name="Group 37"/>
          <p:cNvGrpSpPr/>
          <p:nvPr/>
        </p:nvGrpSpPr>
        <p:grpSpPr>
          <a:xfrm>
            <a:off x="3137055" y="5830545"/>
            <a:ext cx="3079809" cy="924230"/>
            <a:chOff x="0" y="0"/>
            <a:chExt cx="1098256" cy="329579"/>
          </a:xfrm>
        </p:grpSpPr>
        <p:sp>
          <p:nvSpPr>
            <p:cNvPr id="38" name="Freeform 38"/>
            <p:cNvSpPr/>
            <p:nvPr/>
          </p:nvSpPr>
          <p:spPr>
            <a:xfrm>
              <a:off x="0" y="0"/>
              <a:ext cx="1098256" cy="329579"/>
            </a:xfrm>
            <a:custGeom>
              <a:avLst/>
              <a:gdLst/>
              <a:ahLst/>
              <a:cxnLst/>
              <a:rect l="l" t="t" r="r" b="b"/>
              <a:pathLst>
                <a:path w="1098256" h="329579">
                  <a:moveTo>
                    <a:pt x="60330" y="0"/>
                  </a:moveTo>
                  <a:lnTo>
                    <a:pt x="1037925" y="0"/>
                  </a:lnTo>
                  <a:cubicBezTo>
                    <a:pt x="1053926" y="0"/>
                    <a:pt x="1069271" y="6356"/>
                    <a:pt x="1080585" y="17670"/>
                  </a:cubicBezTo>
                  <a:cubicBezTo>
                    <a:pt x="1091900" y="28985"/>
                    <a:pt x="1098256" y="44330"/>
                    <a:pt x="1098256" y="60330"/>
                  </a:cubicBezTo>
                  <a:lnTo>
                    <a:pt x="1098256" y="269249"/>
                  </a:lnTo>
                  <a:cubicBezTo>
                    <a:pt x="1098256" y="285249"/>
                    <a:pt x="1091900" y="300595"/>
                    <a:pt x="1080585" y="311909"/>
                  </a:cubicBezTo>
                  <a:cubicBezTo>
                    <a:pt x="1069271" y="323223"/>
                    <a:pt x="1053926" y="329579"/>
                    <a:pt x="1037925" y="329579"/>
                  </a:cubicBezTo>
                  <a:lnTo>
                    <a:pt x="60330" y="329579"/>
                  </a:lnTo>
                  <a:cubicBezTo>
                    <a:pt x="44330" y="329579"/>
                    <a:pt x="28985" y="323223"/>
                    <a:pt x="17670" y="311909"/>
                  </a:cubicBezTo>
                  <a:cubicBezTo>
                    <a:pt x="6356" y="300595"/>
                    <a:pt x="0" y="285249"/>
                    <a:pt x="0" y="269249"/>
                  </a:cubicBezTo>
                  <a:lnTo>
                    <a:pt x="0" y="60330"/>
                  </a:lnTo>
                  <a:cubicBezTo>
                    <a:pt x="0" y="44330"/>
                    <a:pt x="6356" y="28985"/>
                    <a:pt x="17670" y="17670"/>
                  </a:cubicBezTo>
                  <a:cubicBezTo>
                    <a:pt x="28985" y="6356"/>
                    <a:pt x="44330" y="0"/>
                    <a:pt x="60330" y="0"/>
                  </a:cubicBezTo>
                  <a:close/>
                </a:path>
              </a:pathLst>
            </a:custGeom>
            <a:solidFill>
              <a:srgbClr val="15284C"/>
            </a:solidFill>
          </p:spPr>
          <p:txBody>
            <a:bodyPr/>
            <a:lstStyle/>
            <a:p>
              <a:endParaRPr lang="en-NZ"/>
            </a:p>
          </p:txBody>
        </p:sp>
        <p:sp>
          <p:nvSpPr>
            <p:cNvPr id="39" name="TextBox 39"/>
            <p:cNvSpPr txBox="1"/>
            <p:nvPr/>
          </p:nvSpPr>
          <p:spPr>
            <a:xfrm>
              <a:off x="0" y="-38100"/>
              <a:ext cx="1098256" cy="367679"/>
            </a:xfrm>
            <a:prstGeom prst="rect">
              <a:avLst/>
            </a:prstGeom>
          </p:spPr>
          <p:txBody>
            <a:bodyPr lIns="36102" tIns="36102" rIns="36102" bIns="36102" rtlCol="0" anchor="ctr"/>
            <a:lstStyle/>
            <a:p>
              <a:pPr algn="ctr">
                <a:lnSpc>
                  <a:spcPts val="1890"/>
                </a:lnSpc>
              </a:pPr>
              <a:endParaRPr/>
            </a:p>
          </p:txBody>
        </p:sp>
      </p:grpSp>
      <p:grpSp>
        <p:nvGrpSpPr>
          <p:cNvPr id="40" name="Group 40"/>
          <p:cNvGrpSpPr/>
          <p:nvPr/>
        </p:nvGrpSpPr>
        <p:grpSpPr>
          <a:xfrm>
            <a:off x="6491960" y="5830545"/>
            <a:ext cx="3079809" cy="924230"/>
            <a:chOff x="0" y="0"/>
            <a:chExt cx="1098256" cy="329579"/>
          </a:xfrm>
        </p:grpSpPr>
        <p:sp>
          <p:nvSpPr>
            <p:cNvPr id="41" name="Freeform 41"/>
            <p:cNvSpPr/>
            <p:nvPr/>
          </p:nvSpPr>
          <p:spPr>
            <a:xfrm>
              <a:off x="0" y="0"/>
              <a:ext cx="1098256" cy="329579"/>
            </a:xfrm>
            <a:custGeom>
              <a:avLst/>
              <a:gdLst/>
              <a:ahLst/>
              <a:cxnLst/>
              <a:rect l="l" t="t" r="r" b="b"/>
              <a:pathLst>
                <a:path w="1098256" h="329579">
                  <a:moveTo>
                    <a:pt x="60330" y="0"/>
                  </a:moveTo>
                  <a:lnTo>
                    <a:pt x="1037925" y="0"/>
                  </a:lnTo>
                  <a:cubicBezTo>
                    <a:pt x="1053926" y="0"/>
                    <a:pt x="1069271" y="6356"/>
                    <a:pt x="1080585" y="17670"/>
                  </a:cubicBezTo>
                  <a:cubicBezTo>
                    <a:pt x="1091900" y="28985"/>
                    <a:pt x="1098256" y="44330"/>
                    <a:pt x="1098256" y="60330"/>
                  </a:cubicBezTo>
                  <a:lnTo>
                    <a:pt x="1098256" y="269249"/>
                  </a:lnTo>
                  <a:cubicBezTo>
                    <a:pt x="1098256" y="285249"/>
                    <a:pt x="1091900" y="300595"/>
                    <a:pt x="1080585" y="311909"/>
                  </a:cubicBezTo>
                  <a:cubicBezTo>
                    <a:pt x="1069271" y="323223"/>
                    <a:pt x="1053926" y="329579"/>
                    <a:pt x="1037925" y="329579"/>
                  </a:cubicBezTo>
                  <a:lnTo>
                    <a:pt x="60330" y="329579"/>
                  </a:lnTo>
                  <a:cubicBezTo>
                    <a:pt x="44330" y="329579"/>
                    <a:pt x="28985" y="323223"/>
                    <a:pt x="17670" y="311909"/>
                  </a:cubicBezTo>
                  <a:cubicBezTo>
                    <a:pt x="6356" y="300595"/>
                    <a:pt x="0" y="285249"/>
                    <a:pt x="0" y="269249"/>
                  </a:cubicBezTo>
                  <a:lnTo>
                    <a:pt x="0" y="60330"/>
                  </a:lnTo>
                  <a:cubicBezTo>
                    <a:pt x="0" y="44330"/>
                    <a:pt x="6356" y="28985"/>
                    <a:pt x="17670" y="17670"/>
                  </a:cubicBezTo>
                  <a:cubicBezTo>
                    <a:pt x="28985" y="6356"/>
                    <a:pt x="44330" y="0"/>
                    <a:pt x="60330" y="0"/>
                  </a:cubicBezTo>
                  <a:close/>
                </a:path>
              </a:pathLst>
            </a:custGeom>
            <a:solidFill>
              <a:srgbClr val="15284C"/>
            </a:solidFill>
          </p:spPr>
          <p:txBody>
            <a:bodyPr/>
            <a:lstStyle/>
            <a:p>
              <a:endParaRPr lang="en-NZ"/>
            </a:p>
          </p:txBody>
        </p:sp>
        <p:sp>
          <p:nvSpPr>
            <p:cNvPr id="42" name="TextBox 42"/>
            <p:cNvSpPr txBox="1"/>
            <p:nvPr/>
          </p:nvSpPr>
          <p:spPr>
            <a:xfrm>
              <a:off x="0" y="-38100"/>
              <a:ext cx="1098256" cy="367679"/>
            </a:xfrm>
            <a:prstGeom prst="rect">
              <a:avLst/>
            </a:prstGeom>
          </p:spPr>
          <p:txBody>
            <a:bodyPr lIns="36102" tIns="36102" rIns="36102" bIns="36102" rtlCol="0" anchor="ctr"/>
            <a:lstStyle/>
            <a:p>
              <a:pPr algn="ctr">
                <a:lnSpc>
                  <a:spcPts val="1890"/>
                </a:lnSpc>
              </a:pPr>
              <a:endParaRPr/>
            </a:p>
          </p:txBody>
        </p:sp>
      </p:grpSp>
      <p:sp>
        <p:nvSpPr>
          <p:cNvPr id="43" name="Freeform 43"/>
          <p:cNvSpPr/>
          <p:nvPr/>
        </p:nvSpPr>
        <p:spPr>
          <a:xfrm>
            <a:off x="2643295" y="2318064"/>
            <a:ext cx="2941388" cy="791103"/>
          </a:xfrm>
          <a:custGeom>
            <a:avLst/>
            <a:gdLst/>
            <a:ahLst/>
            <a:cxnLst/>
            <a:rect l="l" t="t" r="r" b="b"/>
            <a:pathLst>
              <a:path w="2941388" h="791103">
                <a:moveTo>
                  <a:pt x="0" y="0"/>
                </a:moveTo>
                <a:lnTo>
                  <a:pt x="2941387" y="0"/>
                </a:lnTo>
                <a:lnTo>
                  <a:pt x="2941387" y="791103"/>
                </a:lnTo>
                <a:lnTo>
                  <a:pt x="0" y="791103"/>
                </a:lnTo>
                <a:lnTo>
                  <a:pt x="0" y="0"/>
                </a:lnTo>
                <a:close/>
              </a:path>
            </a:pathLst>
          </a:custGeom>
          <a:blipFill>
            <a:blip r:embed="rId4"/>
            <a:stretch>
              <a:fillRect/>
            </a:stretch>
          </a:blipFill>
        </p:spPr>
        <p:txBody>
          <a:bodyPr/>
          <a:lstStyle/>
          <a:p>
            <a:endParaRPr lang="en-NZ"/>
          </a:p>
        </p:txBody>
      </p:sp>
      <p:sp>
        <p:nvSpPr>
          <p:cNvPr id="44" name="Freeform 44"/>
          <p:cNvSpPr/>
          <p:nvPr/>
        </p:nvSpPr>
        <p:spPr>
          <a:xfrm>
            <a:off x="2780125" y="4162444"/>
            <a:ext cx="2667728" cy="1040414"/>
          </a:xfrm>
          <a:custGeom>
            <a:avLst/>
            <a:gdLst/>
            <a:ahLst/>
            <a:cxnLst/>
            <a:rect l="l" t="t" r="r" b="b"/>
            <a:pathLst>
              <a:path w="2667728" h="1040414">
                <a:moveTo>
                  <a:pt x="0" y="0"/>
                </a:moveTo>
                <a:lnTo>
                  <a:pt x="2667727" y="0"/>
                </a:lnTo>
                <a:lnTo>
                  <a:pt x="2667727" y="1040414"/>
                </a:lnTo>
                <a:lnTo>
                  <a:pt x="0" y="1040414"/>
                </a:lnTo>
                <a:lnTo>
                  <a:pt x="0" y="0"/>
                </a:lnTo>
                <a:close/>
              </a:path>
            </a:pathLst>
          </a:custGeom>
          <a:blipFill>
            <a:blip r:embed="rId5"/>
            <a:stretch>
              <a:fillRect/>
            </a:stretch>
          </a:blipFill>
        </p:spPr>
        <p:txBody>
          <a:bodyPr/>
          <a:lstStyle/>
          <a:p>
            <a:endParaRPr lang="en-NZ"/>
          </a:p>
        </p:txBody>
      </p:sp>
      <p:sp>
        <p:nvSpPr>
          <p:cNvPr id="45" name="TextBox 45"/>
          <p:cNvSpPr txBox="1"/>
          <p:nvPr/>
        </p:nvSpPr>
        <p:spPr>
          <a:xfrm>
            <a:off x="6353483" y="2257962"/>
            <a:ext cx="7603708" cy="892167"/>
          </a:xfrm>
          <a:prstGeom prst="rect">
            <a:avLst/>
          </a:prstGeom>
        </p:spPr>
        <p:txBody>
          <a:bodyPr lIns="0" tIns="0" rIns="0" bIns="0" rtlCol="0" anchor="t">
            <a:spAutoFit/>
          </a:bodyPr>
          <a:lstStyle/>
          <a:p>
            <a:pPr algn="ctr">
              <a:lnSpc>
                <a:spcPts val="4171"/>
              </a:lnSpc>
            </a:pPr>
            <a:r>
              <a:rPr lang="en-US" sz="2979" b="1">
                <a:solidFill>
                  <a:srgbClr val="FFFFFF"/>
                </a:solidFill>
                <a:latin typeface="Poppins Bold"/>
                <a:ea typeface="Poppins Bold"/>
                <a:cs typeface="Poppins Bold"/>
                <a:sym typeface="Poppins Bold"/>
              </a:rPr>
              <a:t>Improved childhood immunisations </a:t>
            </a:r>
          </a:p>
          <a:p>
            <a:pPr algn="ctr">
              <a:lnSpc>
                <a:spcPts val="2911"/>
              </a:lnSpc>
            </a:pPr>
            <a:r>
              <a:rPr lang="en-US" sz="2079">
                <a:solidFill>
                  <a:srgbClr val="FFFFFF"/>
                </a:solidFill>
                <a:latin typeface="Poppins"/>
                <a:ea typeface="Poppins"/>
                <a:cs typeface="Poppins"/>
                <a:sym typeface="Poppins"/>
              </a:rPr>
              <a:t>2030 target = 95%</a:t>
            </a:r>
          </a:p>
        </p:txBody>
      </p:sp>
      <p:sp>
        <p:nvSpPr>
          <p:cNvPr id="46" name="TextBox 46"/>
          <p:cNvSpPr txBox="1"/>
          <p:nvPr/>
        </p:nvSpPr>
        <p:spPr>
          <a:xfrm>
            <a:off x="2691998" y="3374805"/>
            <a:ext cx="14781821" cy="179536"/>
          </a:xfrm>
          <a:prstGeom prst="rect">
            <a:avLst/>
          </a:prstGeom>
        </p:spPr>
        <p:txBody>
          <a:bodyPr lIns="0" tIns="0" rIns="0" bIns="0" rtlCol="0" anchor="t">
            <a:spAutoFit/>
          </a:bodyPr>
          <a:lstStyle/>
          <a:p>
            <a:pPr>
              <a:lnSpc>
                <a:spcPts val="1439"/>
              </a:lnSpc>
            </a:pPr>
            <a:r>
              <a:rPr lang="en-US" sz="1200">
                <a:solidFill>
                  <a:srgbClr val="000000"/>
                </a:solidFill>
                <a:latin typeface="Poppins"/>
                <a:ea typeface="Poppins"/>
                <a:cs typeface="Poppins"/>
                <a:sym typeface="Poppins"/>
              </a:rPr>
              <a:t>This measure shows the percentage of children who have all their scheduled vaccinations by the time they are two years old. </a:t>
            </a:r>
          </a:p>
        </p:txBody>
      </p:sp>
      <p:sp>
        <p:nvSpPr>
          <p:cNvPr id="47" name="TextBox 47"/>
          <p:cNvSpPr txBox="1"/>
          <p:nvPr/>
        </p:nvSpPr>
        <p:spPr>
          <a:xfrm>
            <a:off x="8673134" y="383091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48" name="TextBox 48"/>
          <p:cNvSpPr txBox="1"/>
          <p:nvPr/>
        </p:nvSpPr>
        <p:spPr>
          <a:xfrm>
            <a:off x="2902185" y="7016370"/>
            <a:ext cx="4922079" cy="305405"/>
          </a:xfrm>
          <a:prstGeom prst="rect">
            <a:avLst/>
          </a:prstGeom>
        </p:spPr>
        <p:txBody>
          <a:bodyPr lIns="0" tIns="0" rIns="0" bIns="0" rtlCol="0" anchor="t">
            <a:spAutoFit/>
          </a:bodyPr>
          <a:lstStyle/>
          <a:p>
            <a:pPr>
              <a:lnSpc>
                <a:spcPts val="2532"/>
              </a:lnSpc>
            </a:pPr>
            <a:r>
              <a:rPr lang="en-US" sz="1809" b="1">
                <a:solidFill>
                  <a:srgbClr val="15284C"/>
                </a:solidFill>
                <a:latin typeface="Poppins Bold"/>
                <a:ea typeface="Poppins Bold"/>
                <a:cs typeface="Poppins Bold"/>
                <a:sym typeface="Poppins Bold"/>
              </a:rPr>
              <a:t>Q3 results compared with Q3 last year</a:t>
            </a:r>
          </a:p>
        </p:txBody>
      </p:sp>
      <p:sp>
        <p:nvSpPr>
          <p:cNvPr id="49" name="TextBox 49"/>
          <p:cNvSpPr txBox="1"/>
          <p:nvPr/>
        </p:nvSpPr>
        <p:spPr>
          <a:xfrm>
            <a:off x="2902185" y="8787498"/>
            <a:ext cx="7099706" cy="3476721"/>
          </a:xfrm>
          <a:prstGeom prst="rect">
            <a:avLst/>
          </a:prstGeom>
        </p:spPr>
        <p:txBody>
          <a:bodyPr lIns="0" tIns="0" rIns="0" bIns="0" rtlCol="0" anchor="t">
            <a:spAutoFit/>
          </a:bodyPr>
          <a:lstStyle/>
          <a:p>
            <a:pPr>
              <a:lnSpc>
                <a:spcPts val="1679"/>
              </a:lnSpc>
            </a:pPr>
            <a:r>
              <a:rPr lang="en-US" sz="1200" spc="-30">
                <a:solidFill>
                  <a:srgbClr val="000000"/>
                </a:solidFill>
                <a:latin typeface="Poppins"/>
                <a:ea typeface="Poppins"/>
                <a:cs typeface="Poppins"/>
                <a:sym typeface="Poppins"/>
              </a:rPr>
              <a:t>Immunisation rates have increased for the second consecutive quarter for children aged 24 months. However, rates for Māori and Pacific children remain lower than the national average. </a:t>
            </a:r>
          </a:p>
          <a:p>
            <a:pPr>
              <a:lnSpc>
                <a:spcPts val="1679"/>
              </a:lnSpc>
            </a:pPr>
            <a:r>
              <a:rPr lang="en-US" sz="1200" spc="-30">
                <a:solidFill>
                  <a:srgbClr val="000000"/>
                </a:solidFill>
                <a:latin typeface="Poppins"/>
                <a:ea typeface="Poppins"/>
                <a:cs typeface="Poppins"/>
                <a:sym typeface="Poppins"/>
              </a:rPr>
              <a:t>Health NZ continues implementing initiatives  including the following examples. </a:t>
            </a:r>
          </a:p>
          <a:p>
            <a:pPr marL="259073" lvl="1" indent="-129537">
              <a:lnSpc>
                <a:spcPts val="1679"/>
              </a:lnSpc>
              <a:buFont typeface="Arial"/>
              <a:buChar char="•"/>
            </a:pPr>
            <a:r>
              <a:rPr lang="en-US" sz="1200" spc="-30">
                <a:solidFill>
                  <a:srgbClr val="000000"/>
                </a:solidFill>
                <a:latin typeface="Poppins"/>
                <a:ea typeface="Poppins"/>
                <a:cs typeface="Poppins"/>
                <a:sym typeface="Poppins"/>
              </a:rPr>
              <a:t>A cohort tracker, developed in March, is actively used by local teams (Health NZ and health sector partners) to identify, prioritise and immunise children nearing 24 months who have overdue immunisations. </a:t>
            </a:r>
          </a:p>
          <a:p>
            <a:pPr marL="259073" lvl="1" indent="-129537">
              <a:lnSpc>
                <a:spcPts val="1679"/>
              </a:lnSpc>
              <a:buFont typeface="Arial"/>
              <a:buChar char="•"/>
            </a:pPr>
            <a:r>
              <a:rPr lang="en-US" sz="1200" spc="-30">
                <a:solidFill>
                  <a:srgbClr val="000000"/>
                </a:solidFill>
                <a:latin typeface="Poppins"/>
                <a:ea typeface="Poppins"/>
                <a:cs typeface="Poppins"/>
                <a:sym typeface="Poppins"/>
              </a:rPr>
              <a:t>Whānau Āwhina Plunket established four new vaccination clinics across Hamilton, Taumarunui and Kaikohe, bringing the total number of clinics to five. Since the pilot began in December 2024, 85 children have had 230 vaccines. </a:t>
            </a:r>
          </a:p>
          <a:p>
            <a:pPr marL="259073" lvl="1" indent="-129537">
              <a:lnSpc>
                <a:spcPts val="1679"/>
              </a:lnSpc>
              <a:buFont typeface="Arial"/>
              <a:buChar char="•"/>
            </a:pPr>
            <a:r>
              <a:rPr lang="en-US" sz="1200" spc="-30">
                <a:solidFill>
                  <a:srgbClr val="000000"/>
                </a:solidFill>
                <a:latin typeface="Poppins"/>
                <a:ea typeface="Poppins"/>
                <a:cs typeface="Poppins"/>
                <a:sym typeface="Poppins"/>
              </a:rPr>
              <a:t>Funding to support general practice with pre-call/recall activities ensured 12,602 children under the age of two received their six-week immunisations. </a:t>
            </a:r>
          </a:p>
          <a:p>
            <a:pPr marL="259073" lvl="1" indent="-129537">
              <a:lnSpc>
                <a:spcPts val="1679"/>
              </a:lnSpc>
              <a:buFont typeface="Arial"/>
              <a:buChar char="•"/>
            </a:pPr>
            <a:r>
              <a:rPr lang="en-US" sz="1200" spc="-30">
                <a:solidFill>
                  <a:srgbClr val="000000"/>
                </a:solidFill>
                <a:latin typeface="Poppins"/>
                <a:ea typeface="Poppins"/>
                <a:cs typeface="Poppins"/>
                <a:sym typeface="Poppins"/>
              </a:rPr>
              <a:t>A $1.14 million community action fund supports community organisations in high-need areas to deliver localised health promotion and community-led action. </a:t>
            </a:r>
          </a:p>
          <a:p>
            <a:pPr marL="259073" lvl="1" indent="-129537">
              <a:lnSpc>
                <a:spcPts val="1679"/>
              </a:lnSpc>
              <a:buFont typeface="Arial"/>
              <a:buChar char="•"/>
            </a:pPr>
            <a:r>
              <a:rPr lang="en-US" sz="1200" spc="-30">
                <a:solidFill>
                  <a:srgbClr val="000000"/>
                </a:solidFill>
                <a:latin typeface="Poppins"/>
                <a:ea typeface="Poppins"/>
                <a:cs typeface="Poppins"/>
                <a:sym typeface="Poppins"/>
              </a:rPr>
              <a:t>A further 45 pharmacists have become authorised vaccinators (101 total)  and an additional three community pharmacies were approved as childhood immunisation sites (14 total).  </a:t>
            </a:r>
          </a:p>
          <a:p>
            <a:pPr>
              <a:lnSpc>
                <a:spcPts val="1679"/>
              </a:lnSpc>
            </a:pPr>
            <a:endParaRPr lang="en-US" sz="1200" spc="-30">
              <a:solidFill>
                <a:srgbClr val="000000"/>
              </a:solidFill>
              <a:latin typeface="Poppins"/>
              <a:ea typeface="Poppins"/>
              <a:cs typeface="Poppins"/>
              <a:sym typeface="Poppins"/>
            </a:endParaRPr>
          </a:p>
        </p:txBody>
      </p:sp>
      <p:sp>
        <p:nvSpPr>
          <p:cNvPr id="50" name="TextBox 50"/>
          <p:cNvSpPr txBox="1"/>
          <p:nvPr/>
        </p:nvSpPr>
        <p:spPr>
          <a:xfrm>
            <a:off x="2891715" y="8399821"/>
            <a:ext cx="4922079" cy="305405"/>
          </a:xfrm>
          <a:prstGeom prst="rect">
            <a:avLst/>
          </a:prstGeom>
        </p:spPr>
        <p:txBody>
          <a:bodyPr lIns="0" tIns="0" rIns="0" bIns="0" rtlCol="0" anchor="t">
            <a:spAutoFit/>
          </a:bodyPr>
          <a:lstStyle/>
          <a:p>
            <a:pPr>
              <a:lnSpc>
                <a:spcPts val="2532"/>
              </a:lnSpc>
            </a:pPr>
            <a:r>
              <a:rPr lang="en-US" sz="1809" b="1">
                <a:solidFill>
                  <a:srgbClr val="15284C"/>
                </a:solidFill>
                <a:latin typeface="Poppins Bold"/>
                <a:ea typeface="Poppins Bold"/>
                <a:cs typeface="Poppins Bold"/>
                <a:sym typeface="Poppins Bold"/>
              </a:rPr>
              <a:t>Q3 overview</a:t>
            </a:r>
          </a:p>
        </p:txBody>
      </p:sp>
      <p:sp>
        <p:nvSpPr>
          <p:cNvPr id="51" name="TextBox 51"/>
          <p:cNvSpPr txBox="1"/>
          <p:nvPr/>
        </p:nvSpPr>
        <p:spPr>
          <a:xfrm>
            <a:off x="2909089" y="3798295"/>
            <a:ext cx="1886545" cy="327910"/>
          </a:xfrm>
          <a:prstGeom prst="rect">
            <a:avLst/>
          </a:prstGeom>
        </p:spPr>
        <p:txBody>
          <a:bodyPr lIns="0" tIns="0" rIns="0" bIns="0" rtlCol="0" anchor="t">
            <a:spAutoFit/>
          </a:bodyPr>
          <a:lstStyle/>
          <a:p>
            <a:pPr algn="ctr">
              <a:lnSpc>
                <a:spcPts val="2660"/>
              </a:lnSpc>
            </a:pPr>
            <a:r>
              <a:rPr lang="en-US" sz="1900" b="1">
                <a:solidFill>
                  <a:srgbClr val="15284C"/>
                </a:solidFill>
                <a:latin typeface="Poppins Bold"/>
                <a:ea typeface="Poppins Bold"/>
                <a:cs typeface="Poppins Bold"/>
                <a:sym typeface="Poppins Bold"/>
              </a:rPr>
              <a:t>National result </a:t>
            </a:r>
          </a:p>
        </p:txBody>
      </p:sp>
      <p:sp>
        <p:nvSpPr>
          <p:cNvPr id="52" name="TextBox 52"/>
          <p:cNvSpPr txBox="1"/>
          <p:nvPr/>
        </p:nvSpPr>
        <p:spPr>
          <a:xfrm>
            <a:off x="5935044" y="3798293"/>
            <a:ext cx="2129036" cy="327910"/>
          </a:xfrm>
          <a:prstGeom prst="rect">
            <a:avLst/>
          </a:prstGeom>
        </p:spPr>
        <p:txBody>
          <a:bodyPr lIns="0" tIns="0" rIns="0" bIns="0" rtlCol="0" anchor="t">
            <a:spAutoFit/>
          </a:bodyPr>
          <a:lstStyle/>
          <a:p>
            <a:pPr algn="ctr">
              <a:lnSpc>
                <a:spcPts val="2660"/>
              </a:lnSpc>
            </a:pPr>
            <a:r>
              <a:rPr lang="en-US" sz="1900" b="1">
                <a:solidFill>
                  <a:srgbClr val="15284C"/>
                </a:solidFill>
                <a:latin typeface="Poppins Bold"/>
                <a:ea typeface="Poppins Bold"/>
                <a:cs typeface="Poppins Bold"/>
                <a:sym typeface="Poppins Bold"/>
              </a:rPr>
              <a:t>Results by region</a:t>
            </a:r>
          </a:p>
        </p:txBody>
      </p:sp>
      <p:sp>
        <p:nvSpPr>
          <p:cNvPr id="53" name="TextBox 53"/>
          <p:cNvSpPr txBox="1"/>
          <p:nvPr/>
        </p:nvSpPr>
        <p:spPr>
          <a:xfrm>
            <a:off x="5934994" y="4186265"/>
            <a:ext cx="1260128" cy="1139543"/>
          </a:xfrm>
          <a:prstGeom prst="rect">
            <a:avLst/>
          </a:prstGeom>
        </p:spPr>
        <p:txBody>
          <a:bodyPr lIns="0" tIns="0" rIns="0" bIns="0" rtlCol="0" anchor="t">
            <a:spAutoFit/>
          </a:bodyPr>
          <a:lstStyle/>
          <a:p>
            <a:pPr algn="r">
              <a:lnSpc>
                <a:spcPts val="1752"/>
              </a:lnSpc>
            </a:pPr>
            <a:r>
              <a:rPr lang="en-US" sz="1200">
                <a:solidFill>
                  <a:srgbClr val="000000"/>
                </a:solidFill>
                <a:latin typeface="Poppins"/>
                <a:ea typeface="Poppins"/>
                <a:cs typeface="Poppins"/>
                <a:sym typeface="Poppins"/>
              </a:rPr>
              <a:t>Te Waipounamu</a:t>
            </a:r>
          </a:p>
          <a:p>
            <a:pPr algn="r">
              <a:lnSpc>
                <a:spcPts val="1752"/>
              </a:lnSpc>
            </a:pPr>
            <a:r>
              <a:rPr lang="en-US" sz="1200">
                <a:solidFill>
                  <a:srgbClr val="000000"/>
                </a:solidFill>
                <a:latin typeface="Poppins"/>
                <a:ea typeface="Poppins"/>
                <a:cs typeface="Poppins"/>
                <a:sym typeface="Poppins"/>
              </a:rPr>
              <a:t>Central | Ikaroa</a:t>
            </a:r>
          </a:p>
          <a:p>
            <a:pPr algn="r">
              <a:lnSpc>
                <a:spcPts val="1752"/>
              </a:lnSpc>
            </a:pPr>
            <a:r>
              <a:rPr lang="en-US" sz="1200">
                <a:solidFill>
                  <a:srgbClr val="000000"/>
                </a:solidFill>
                <a:latin typeface="Poppins"/>
                <a:ea typeface="Poppins"/>
                <a:cs typeface="Poppins"/>
                <a:sym typeface="Poppins"/>
              </a:rPr>
              <a:t>Northern</a:t>
            </a:r>
          </a:p>
          <a:p>
            <a:pPr algn="r">
              <a:lnSpc>
                <a:spcPts val="1752"/>
              </a:lnSpc>
            </a:pPr>
            <a:r>
              <a:rPr lang="en-US" sz="1200">
                <a:solidFill>
                  <a:srgbClr val="000000"/>
                </a:solidFill>
                <a:latin typeface="Poppins"/>
                <a:ea typeface="Poppins"/>
                <a:cs typeface="Poppins"/>
                <a:sym typeface="Poppins"/>
              </a:rPr>
              <a:t>Te Manawa Taki</a:t>
            </a:r>
          </a:p>
        </p:txBody>
      </p:sp>
      <p:sp>
        <p:nvSpPr>
          <p:cNvPr id="54" name="TextBox 54"/>
          <p:cNvSpPr txBox="1"/>
          <p:nvPr/>
        </p:nvSpPr>
        <p:spPr>
          <a:xfrm>
            <a:off x="10499530" y="3820179"/>
            <a:ext cx="2466038" cy="327910"/>
          </a:xfrm>
          <a:prstGeom prst="rect">
            <a:avLst/>
          </a:prstGeom>
        </p:spPr>
        <p:txBody>
          <a:bodyPr wrap="square" lIns="0" tIns="0" rIns="0" bIns="0" rtlCol="0" anchor="t">
            <a:spAutoFit/>
          </a:bodyPr>
          <a:lstStyle/>
          <a:p>
            <a:pPr algn="ctr">
              <a:lnSpc>
                <a:spcPts val="2660"/>
              </a:lnSpc>
            </a:pPr>
            <a:r>
              <a:rPr lang="en-US" sz="1900" b="1" dirty="0">
                <a:solidFill>
                  <a:srgbClr val="15284C"/>
                </a:solidFill>
                <a:latin typeface="Poppins Bold"/>
                <a:ea typeface="Poppins Bold"/>
                <a:cs typeface="Poppins Bold"/>
                <a:sym typeface="Poppins Bold"/>
              </a:rPr>
              <a:t>Results by district</a:t>
            </a:r>
          </a:p>
        </p:txBody>
      </p:sp>
      <p:sp>
        <p:nvSpPr>
          <p:cNvPr id="55" name="TextBox 55"/>
          <p:cNvSpPr txBox="1"/>
          <p:nvPr/>
        </p:nvSpPr>
        <p:spPr>
          <a:xfrm>
            <a:off x="10634397" y="4201995"/>
            <a:ext cx="1536055" cy="5868401"/>
          </a:xfrm>
          <a:prstGeom prst="rect">
            <a:avLst/>
          </a:prstGeom>
        </p:spPr>
        <p:txBody>
          <a:bodyPr lIns="0" tIns="0" rIns="0" bIns="0" rtlCol="0" anchor="t">
            <a:spAutoFit/>
          </a:bodyPr>
          <a:lstStyle/>
          <a:p>
            <a:pPr algn="r">
              <a:lnSpc>
                <a:spcPts val="2268"/>
              </a:lnSpc>
            </a:pPr>
            <a:r>
              <a:rPr lang="en-US" sz="1200">
                <a:solidFill>
                  <a:srgbClr val="000000"/>
                </a:solidFill>
                <a:latin typeface="Poppins"/>
                <a:ea typeface="Poppins"/>
                <a:cs typeface="Poppins"/>
                <a:sym typeface="Poppins"/>
              </a:rPr>
              <a:t>Canterbury</a:t>
            </a:r>
          </a:p>
          <a:p>
            <a:pPr algn="r">
              <a:lnSpc>
                <a:spcPts val="2268"/>
              </a:lnSpc>
            </a:pPr>
            <a:r>
              <a:rPr lang="en-US" sz="1200">
                <a:solidFill>
                  <a:srgbClr val="000000"/>
                </a:solidFill>
                <a:latin typeface="Poppins"/>
                <a:ea typeface="Poppins"/>
                <a:cs typeface="Poppins"/>
                <a:sym typeface="Poppins"/>
              </a:rPr>
              <a:t>Capital and Coast</a:t>
            </a:r>
          </a:p>
          <a:p>
            <a:pPr algn="r">
              <a:lnSpc>
                <a:spcPts val="2268"/>
              </a:lnSpc>
            </a:pPr>
            <a:r>
              <a:rPr lang="en-US" sz="1200">
                <a:solidFill>
                  <a:srgbClr val="000000"/>
                </a:solidFill>
                <a:latin typeface="Poppins"/>
                <a:ea typeface="Poppins"/>
                <a:cs typeface="Poppins"/>
                <a:sym typeface="Poppins"/>
              </a:rPr>
              <a:t>South Canterbury</a:t>
            </a:r>
          </a:p>
          <a:p>
            <a:pPr algn="r">
              <a:lnSpc>
                <a:spcPts val="2268"/>
              </a:lnSpc>
            </a:pPr>
            <a:r>
              <a:rPr lang="en-US" sz="1200">
                <a:solidFill>
                  <a:srgbClr val="000000"/>
                </a:solidFill>
                <a:latin typeface="Poppins"/>
                <a:ea typeface="Poppins"/>
                <a:cs typeface="Poppins"/>
                <a:sym typeface="Poppins"/>
              </a:rPr>
              <a:t>Southern</a:t>
            </a:r>
          </a:p>
          <a:p>
            <a:pPr algn="r">
              <a:lnSpc>
                <a:spcPts val="2268"/>
              </a:lnSpc>
            </a:pPr>
            <a:r>
              <a:rPr lang="en-US" sz="1200">
                <a:solidFill>
                  <a:srgbClr val="000000"/>
                </a:solidFill>
                <a:latin typeface="Poppins"/>
                <a:ea typeface="Poppins"/>
                <a:cs typeface="Poppins"/>
                <a:sym typeface="Poppins"/>
              </a:rPr>
              <a:t>Auckland</a:t>
            </a:r>
          </a:p>
          <a:p>
            <a:pPr algn="r">
              <a:lnSpc>
                <a:spcPts val="2268"/>
              </a:lnSpc>
            </a:pPr>
            <a:r>
              <a:rPr lang="en-US" sz="1200">
                <a:solidFill>
                  <a:srgbClr val="000000"/>
                </a:solidFill>
                <a:latin typeface="Poppins"/>
                <a:ea typeface="Poppins"/>
                <a:cs typeface="Poppins"/>
                <a:sym typeface="Poppins"/>
              </a:rPr>
              <a:t>Nelson Marlborough</a:t>
            </a:r>
          </a:p>
          <a:p>
            <a:pPr algn="r">
              <a:lnSpc>
                <a:spcPts val="2268"/>
              </a:lnSpc>
            </a:pPr>
            <a:r>
              <a:rPr lang="en-US" sz="1200">
                <a:solidFill>
                  <a:srgbClr val="000000"/>
                </a:solidFill>
                <a:latin typeface="Poppins"/>
                <a:ea typeface="Poppins"/>
                <a:cs typeface="Poppins"/>
                <a:sym typeface="Poppins"/>
              </a:rPr>
              <a:t>Hutt Valley</a:t>
            </a:r>
          </a:p>
          <a:p>
            <a:pPr algn="r">
              <a:lnSpc>
                <a:spcPts val="2268"/>
              </a:lnSpc>
            </a:pPr>
            <a:r>
              <a:rPr lang="en-US" sz="1200">
                <a:solidFill>
                  <a:srgbClr val="000000"/>
                </a:solidFill>
                <a:latin typeface="Poppins"/>
                <a:ea typeface="Poppins"/>
                <a:cs typeface="Poppins"/>
                <a:sym typeface="Poppins"/>
              </a:rPr>
              <a:t>MidCentral</a:t>
            </a:r>
          </a:p>
          <a:p>
            <a:pPr algn="r">
              <a:lnSpc>
                <a:spcPts val="2268"/>
              </a:lnSpc>
            </a:pPr>
            <a:r>
              <a:rPr lang="en-US" sz="1200">
                <a:solidFill>
                  <a:srgbClr val="000000"/>
                </a:solidFill>
                <a:latin typeface="Poppins"/>
                <a:ea typeface="Poppins"/>
                <a:cs typeface="Poppins"/>
                <a:sym typeface="Poppins"/>
              </a:rPr>
              <a:t>Wairarapa</a:t>
            </a:r>
          </a:p>
          <a:p>
            <a:pPr algn="r">
              <a:lnSpc>
                <a:spcPts val="2268"/>
              </a:lnSpc>
            </a:pPr>
            <a:r>
              <a:rPr lang="en-US" sz="1200">
                <a:solidFill>
                  <a:srgbClr val="000000"/>
                </a:solidFill>
                <a:latin typeface="Poppins"/>
                <a:ea typeface="Poppins"/>
                <a:cs typeface="Poppins"/>
                <a:sym typeface="Poppins"/>
              </a:rPr>
              <a:t>Waitematā</a:t>
            </a:r>
          </a:p>
          <a:p>
            <a:pPr algn="r">
              <a:lnSpc>
                <a:spcPts val="2268"/>
              </a:lnSpc>
            </a:pPr>
            <a:r>
              <a:rPr lang="en-US" sz="1200">
                <a:solidFill>
                  <a:srgbClr val="000000"/>
                </a:solidFill>
                <a:latin typeface="Poppins"/>
                <a:ea typeface="Poppins"/>
                <a:cs typeface="Poppins"/>
                <a:sym typeface="Poppins"/>
              </a:rPr>
              <a:t>Counties Manukau</a:t>
            </a:r>
          </a:p>
          <a:p>
            <a:pPr algn="r">
              <a:lnSpc>
                <a:spcPts val="2268"/>
              </a:lnSpc>
            </a:pPr>
            <a:r>
              <a:rPr lang="en-US" sz="1200">
                <a:solidFill>
                  <a:srgbClr val="000000"/>
                </a:solidFill>
                <a:latin typeface="Poppins"/>
                <a:ea typeface="Poppins"/>
                <a:cs typeface="Poppins"/>
                <a:sym typeface="Poppins"/>
              </a:rPr>
              <a:t>Hawke’s Bay</a:t>
            </a:r>
          </a:p>
          <a:p>
            <a:pPr algn="r">
              <a:lnSpc>
                <a:spcPts val="2268"/>
              </a:lnSpc>
            </a:pPr>
            <a:r>
              <a:rPr lang="en-US" sz="1200">
                <a:solidFill>
                  <a:srgbClr val="000000"/>
                </a:solidFill>
                <a:latin typeface="Poppins"/>
                <a:ea typeface="Poppins"/>
                <a:cs typeface="Poppins"/>
                <a:sym typeface="Poppins"/>
              </a:rPr>
              <a:t>Whanganui</a:t>
            </a:r>
          </a:p>
          <a:p>
            <a:pPr algn="r">
              <a:lnSpc>
                <a:spcPts val="2268"/>
              </a:lnSpc>
            </a:pPr>
            <a:r>
              <a:rPr lang="en-US" sz="1200">
                <a:solidFill>
                  <a:srgbClr val="000000"/>
                </a:solidFill>
                <a:latin typeface="Poppins"/>
                <a:ea typeface="Poppins"/>
                <a:cs typeface="Poppins"/>
                <a:sym typeface="Poppins"/>
              </a:rPr>
              <a:t>Taranaki</a:t>
            </a:r>
          </a:p>
          <a:p>
            <a:pPr algn="r">
              <a:lnSpc>
                <a:spcPts val="2268"/>
              </a:lnSpc>
            </a:pPr>
            <a:r>
              <a:rPr lang="en-US" sz="1200">
                <a:solidFill>
                  <a:srgbClr val="000000"/>
                </a:solidFill>
                <a:latin typeface="Poppins"/>
                <a:ea typeface="Poppins"/>
                <a:cs typeface="Poppins"/>
                <a:sym typeface="Poppins"/>
              </a:rPr>
              <a:t>West Coast</a:t>
            </a:r>
          </a:p>
          <a:p>
            <a:pPr algn="r">
              <a:lnSpc>
                <a:spcPts val="2268"/>
              </a:lnSpc>
            </a:pPr>
            <a:r>
              <a:rPr lang="en-US" sz="1200">
                <a:solidFill>
                  <a:srgbClr val="000000"/>
                </a:solidFill>
                <a:latin typeface="Poppins"/>
                <a:ea typeface="Poppins"/>
                <a:cs typeface="Poppins"/>
                <a:sym typeface="Poppins"/>
              </a:rPr>
              <a:t>Lakes</a:t>
            </a:r>
          </a:p>
          <a:p>
            <a:pPr algn="r">
              <a:lnSpc>
                <a:spcPts val="2268"/>
              </a:lnSpc>
            </a:pPr>
            <a:r>
              <a:rPr lang="en-US" sz="1200">
                <a:solidFill>
                  <a:srgbClr val="000000"/>
                </a:solidFill>
                <a:latin typeface="Poppins"/>
                <a:ea typeface="Poppins"/>
                <a:cs typeface="Poppins"/>
                <a:sym typeface="Poppins"/>
              </a:rPr>
              <a:t>Waikato</a:t>
            </a:r>
          </a:p>
          <a:p>
            <a:pPr algn="r">
              <a:lnSpc>
                <a:spcPts val="2268"/>
              </a:lnSpc>
            </a:pPr>
            <a:r>
              <a:rPr lang="en-US" sz="1200">
                <a:solidFill>
                  <a:srgbClr val="000000"/>
                </a:solidFill>
                <a:latin typeface="Poppins"/>
                <a:ea typeface="Poppins"/>
                <a:cs typeface="Poppins"/>
                <a:sym typeface="Poppins"/>
              </a:rPr>
              <a:t>Bay of Plenty</a:t>
            </a:r>
          </a:p>
          <a:p>
            <a:pPr algn="r">
              <a:lnSpc>
                <a:spcPts val="2268"/>
              </a:lnSpc>
            </a:pPr>
            <a:r>
              <a:rPr lang="en-US" sz="1200">
                <a:solidFill>
                  <a:srgbClr val="000000"/>
                </a:solidFill>
                <a:latin typeface="Poppins"/>
                <a:ea typeface="Poppins"/>
                <a:cs typeface="Poppins"/>
                <a:sym typeface="Poppins"/>
              </a:rPr>
              <a:t>Tairāwhiti</a:t>
            </a:r>
          </a:p>
          <a:p>
            <a:pPr algn="r">
              <a:lnSpc>
                <a:spcPts val="2268"/>
              </a:lnSpc>
            </a:pPr>
            <a:r>
              <a:rPr lang="en-US" sz="1200">
                <a:solidFill>
                  <a:srgbClr val="000000"/>
                </a:solidFill>
                <a:latin typeface="Poppins"/>
                <a:ea typeface="Poppins"/>
                <a:cs typeface="Poppins"/>
                <a:sym typeface="Poppins"/>
              </a:rPr>
              <a:t>Northland</a:t>
            </a:r>
          </a:p>
        </p:txBody>
      </p:sp>
      <p:sp>
        <p:nvSpPr>
          <p:cNvPr id="56" name="TextBox 56"/>
          <p:cNvSpPr txBox="1"/>
          <p:nvPr/>
        </p:nvSpPr>
        <p:spPr>
          <a:xfrm>
            <a:off x="3026079" y="5485970"/>
            <a:ext cx="6807717" cy="305405"/>
          </a:xfrm>
          <a:prstGeom prst="rect">
            <a:avLst/>
          </a:prstGeom>
        </p:spPr>
        <p:txBody>
          <a:bodyPr lIns="0" tIns="0" rIns="0" bIns="0" rtlCol="0" anchor="t">
            <a:spAutoFit/>
          </a:bodyPr>
          <a:lstStyle/>
          <a:p>
            <a:pPr algn="ctr">
              <a:lnSpc>
                <a:spcPts val="2532"/>
              </a:lnSpc>
            </a:pPr>
            <a:r>
              <a:rPr lang="en-US" sz="1809" b="1">
                <a:solidFill>
                  <a:srgbClr val="15284C"/>
                </a:solidFill>
                <a:latin typeface="Poppins Bold"/>
                <a:ea typeface="Poppins Bold"/>
                <a:cs typeface="Poppins Bold"/>
                <a:sym typeface="Poppins Bold"/>
              </a:rPr>
              <a:t>Number of children fully immunised at 24 months</a:t>
            </a:r>
          </a:p>
        </p:txBody>
      </p:sp>
      <p:sp>
        <p:nvSpPr>
          <p:cNvPr id="57" name="TextBox 57"/>
          <p:cNvSpPr txBox="1"/>
          <p:nvPr/>
        </p:nvSpPr>
        <p:spPr>
          <a:xfrm>
            <a:off x="3240499" y="6001997"/>
            <a:ext cx="2872925" cy="255839"/>
          </a:xfrm>
          <a:prstGeom prst="rect">
            <a:avLst/>
          </a:prstGeom>
        </p:spPr>
        <p:txBody>
          <a:bodyPr lIns="0" tIns="0" rIns="0" bIns="0" rtlCol="0" anchor="t">
            <a:spAutoFit/>
          </a:bodyPr>
          <a:lstStyle/>
          <a:p>
            <a:pPr algn="ctr">
              <a:lnSpc>
                <a:spcPts val="2100"/>
              </a:lnSpc>
            </a:pPr>
            <a:r>
              <a:rPr lang="en-US" sz="1500" b="1">
                <a:solidFill>
                  <a:srgbClr val="F6F4EC"/>
                </a:solidFill>
                <a:latin typeface="Poppins Bold"/>
                <a:ea typeface="Poppins Bold"/>
                <a:cs typeface="Poppins Bold"/>
                <a:sym typeface="Poppins Bold"/>
              </a:rPr>
              <a:t>Q3 2023/24</a:t>
            </a:r>
          </a:p>
        </p:txBody>
      </p:sp>
      <p:sp>
        <p:nvSpPr>
          <p:cNvPr id="58" name="TextBox 58"/>
          <p:cNvSpPr txBox="1"/>
          <p:nvPr/>
        </p:nvSpPr>
        <p:spPr>
          <a:xfrm>
            <a:off x="3136960" y="6293180"/>
            <a:ext cx="3080005" cy="255839"/>
          </a:xfrm>
          <a:prstGeom prst="rect">
            <a:avLst/>
          </a:prstGeom>
        </p:spPr>
        <p:txBody>
          <a:bodyPr lIns="0" tIns="0" rIns="0" bIns="0" rtlCol="0" anchor="t">
            <a:spAutoFit/>
          </a:bodyPr>
          <a:lstStyle/>
          <a:p>
            <a:pPr algn="ctr">
              <a:lnSpc>
                <a:spcPts val="2100"/>
              </a:lnSpc>
            </a:pPr>
            <a:r>
              <a:rPr lang="en-US" sz="1500">
                <a:solidFill>
                  <a:srgbClr val="FFFFFF"/>
                </a:solidFill>
                <a:latin typeface="Poppins"/>
                <a:ea typeface="Poppins"/>
                <a:cs typeface="Poppins"/>
                <a:sym typeface="Poppins"/>
              </a:rPr>
              <a:t>12,078</a:t>
            </a:r>
          </a:p>
        </p:txBody>
      </p:sp>
      <p:sp>
        <p:nvSpPr>
          <p:cNvPr id="59" name="TextBox 59"/>
          <p:cNvSpPr txBox="1"/>
          <p:nvPr/>
        </p:nvSpPr>
        <p:spPr>
          <a:xfrm>
            <a:off x="14985901" y="383091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60" name="TextBox 60"/>
          <p:cNvSpPr txBox="1"/>
          <p:nvPr/>
        </p:nvSpPr>
        <p:spPr>
          <a:xfrm>
            <a:off x="14473974" y="10013859"/>
            <a:ext cx="2627263" cy="376129"/>
          </a:xfrm>
          <a:prstGeom prst="rect">
            <a:avLst/>
          </a:prstGeom>
        </p:spPr>
        <p:txBody>
          <a:bodyPr lIns="0" tIns="0" rIns="0" bIns="0" rtlCol="0" anchor="t">
            <a:spAutoFit/>
          </a:bodyPr>
          <a:lstStyle/>
          <a:p>
            <a:pPr>
              <a:lnSpc>
                <a:spcPts val="1540"/>
              </a:lnSpc>
            </a:pPr>
            <a:r>
              <a:rPr lang="en-US" sz="1100">
                <a:solidFill>
                  <a:srgbClr val="000000"/>
                </a:solidFill>
                <a:latin typeface="Poppins"/>
                <a:ea typeface="Poppins"/>
                <a:cs typeface="Poppins"/>
                <a:sym typeface="Poppins"/>
              </a:rPr>
              <a:t>Milestone -  30 June 2025</a:t>
            </a:r>
          </a:p>
          <a:p>
            <a:pPr>
              <a:lnSpc>
                <a:spcPts val="1540"/>
              </a:lnSpc>
            </a:pPr>
            <a:r>
              <a:rPr lang="en-US" sz="1100">
                <a:solidFill>
                  <a:srgbClr val="000000"/>
                </a:solidFill>
                <a:latin typeface="Poppins"/>
                <a:ea typeface="Poppins"/>
                <a:cs typeface="Poppins"/>
                <a:sym typeface="Poppins"/>
              </a:rPr>
              <a:t>All figures displayed are percentages.</a:t>
            </a:r>
          </a:p>
        </p:txBody>
      </p:sp>
      <p:sp>
        <p:nvSpPr>
          <p:cNvPr id="61" name="TextBox 61"/>
          <p:cNvSpPr txBox="1"/>
          <p:nvPr/>
        </p:nvSpPr>
        <p:spPr>
          <a:xfrm>
            <a:off x="7948626" y="5120647"/>
            <a:ext cx="1773436" cy="183768"/>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Milestone -  30 June 2025</a:t>
            </a:r>
          </a:p>
        </p:txBody>
      </p:sp>
      <p:sp>
        <p:nvSpPr>
          <p:cNvPr id="62" name="TextBox 62"/>
          <p:cNvSpPr txBox="1"/>
          <p:nvPr/>
        </p:nvSpPr>
        <p:spPr>
          <a:xfrm>
            <a:off x="2720503" y="12497591"/>
            <a:ext cx="14700661" cy="350096"/>
          </a:xfrm>
          <a:prstGeom prst="rect">
            <a:avLst/>
          </a:prstGeom>
        </p:spPr>
        <p:txBody>
          <a:bodyPr lIns="0" tIns="0" rIns="0" bIns="0" rtlCol="0" anchor="t">
            <a:spAutoFit/>
          </a:bodyPr>
          <a:lstStyle/>
          <a:p>
            <a:pPr>
              <a:lnSpc>
                <a:spcPts val="1400"/>
              </a:lnSpc>
            </a:pPr>
            <a:r>
              <a:rPr lang="en-US" sz="1000">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00"/>
              </a:lnSpc>
            </a:pPr>
            <a:r>
              <a:rPr lang="en-US" sz="1000">
                <a:solidFill>
                  <a:srgbClr val="000000"/>
                </a:solidFill>
                <a:latin typeface="Poppins"/>
                <a:ea typeface="Poppins"/>
                <a:cs typeface="Poppins"/>
                <a:sym typeface="Poppins"/>
              </a:rPr>
              <a:t>See caveats: </a:t>
            </a:r>
            <a:r>
              <a:rPr lang="en-US" sz="1000" u="sng">
                <a:solidFill>
                  <a:srgbClr val="2F5F98"/>
                </a:solidFill>
                <a:latin typeface="Poppins"/>
                <a:ea typeface="Poppins"/>
                <a:cs typeface="Poppins"/>
                <a:sym typeface="Poppins"/>
              </a:rPr>
              <a:t>https://www.tewhatuora.govt.nz/corporate-information/planning-and-performance/health-targets/health-targets/performance</a:t>
            </a:r>
            <a:r>
              <a:rPr lang="en-US" sz="1000">
                <a:solidFill>
                  <a:srgbClr val="000000"/>
                </a:solidFill>
                <a:latin typeface="Poppins"/>
                <a:ea typeface="Poppins"/>
                <a:cs typeface="Poppins"/>
                <a:sym typeface="Poppins"/>
              </a:rPr>
              <a:t> </a:t>
            </a:r>
          </a:p>
        </p:txBody>
      </p:sp>
      <p:sp>
        <p:nvSpPr>
          <p:cNvPr id="63" name="TextBox 63"/>
          <p:cNvSpPr txBox="1"/>
          <p:nvPr/>
        </p:nvSpPr>
        <p:spPr>
          <a:xfrm>
            <a:off x="15594736" y="2276053"/>
            <a:ext cx="1867009" cy="1228285"/>
          </a:xfrm>
          <a:prstGeom prst="rect">
            <a:avLst/>
          </a:prstGeom>
        </p:spPr>
        <p:txBody>
          <a:bodyPr lIns="0" tIns="0" rIns="0" bIns="0" rtlCol="0" anchor="t">
            <a:spAutoFit/>
          </a:bodyPr>
          <a:lstStyle/>
          <a:p>
            <a:pPr algn="r">
              <a:lnSpc>
                <a:spcPts val="3592"/>
              </a:lnSpc>
            </a:pPr>
            <a:r>
              <a:rPr lang="en-US" sz="2565">
                <a:solidFill>
                  <a:srgbClr val="FFFFFF"/>
                </a:solidFill>
                <a:latin typeface="Poppins"/>
                <a:ea typeface="Poppins"/>
                <a:cs typeface="Poppins"/>
                <a:sym typeface="Poppins"/>
              </a:rPr>
              <a:t>Q3 2024/25</a:t>
            </a:r>
          </a:p>
          <a:p>
            <a:pPr algn="r">
              <a:lnSpc>
                <a:spcPts val="2514"/>
              </a:lnSpc>
            </a:pPr>
            <a:r>
              <a:rPr lang="en-US" sz="1796">
                <a:solidFill>
                  <a:srgbClr val="FFFFFF"/>
                </a:solidFill>
                <a:latin typeface="Poppins"/>
                <a:ea typeface="Poppins"/>
                <a:cs typeface="Poppins"/>
                <a:sym typeface="Poppins"/>
              </a:rPr>
              <a:t>Jan - Mar 2025</a:t>
            </a:r>
          </a:p>
        </p:txBody>
      </p:sp>
      <p:sp>
        <p:nvSpPr>
          <p:cNvPr id="64" name="TextBox 64"/>
          <p:cNvSpPr txBox="1"/>
          <p:nvPr/>
        </p:nvSpPr>
        <p:spPr>
          <a:xfrm>
            <a:off x="6593547" y="6001999"/>
            <a:ext cx="2872925" cy="255839"/>
          </a:xfrm>
          <a:prstGeom prst="rect">
            <a:avLst/>
          </a:prstGeom>
        </p:spPr>
        <p:txBody>
          <a:bodyPr lIns="0" tIns="0" rIns="0" bIns="0" rtlCol="0" anchor="t">
            <a:spAutoFit/>
          </a:bodyPr>
          <a:lstStyle/>
          <a:p>
            <a:pPr algn="ctr">
              <a:lnSpc>
                <a:spcPts val="2100"/>
              </a:lnSpc>
            </a:pPr>
            <a:r>
              <a:rPr lang="en-US" sz="1500" b="1">
                <a:solidFill>
                  <a:srgbClr val="F6F4EC"/>
                </a:solidFill>
                <a:latin typeface="Poppins Bold"/>
                <a:ea typeface="Poppins Bold"/>
                <a:cs typeface="Poppins Bold"/>
                <a:sym typeface="Poppins Bold"/>
              </a:rPr>
              <a:t> Q3 2024/25</a:t>
            </a:r>
          </a:p>
        </p:txBody>
      </p:sp>
      <p:sp>
        <p:nvSpPr>
          <p:cNvPr id="65" name="TextBox 65"/>
          <p:cNvSpPr txBox="1"/>
          <p:nvPr/>
        </p:nvSpPr>
        <p:spPr>
          <a:xfrm>
            <a:off x="6490007" y="6293182"/>
            <a:ext cx="3080005" cy="255839"/>
          </a:xfrm>
          <a:prstGeom prst="rect">
            <a:avLst/>
          </a:prstGeom>
        </p:spPr>
        <p:txBody>
          <a:bodyPr lIns="0" tIns="0" rIns="0" bIns="0" rtlCol="0" anchor="t">
            <a:spAutoFit/>
          </a:bodyPr>
          <a:lstStyle/>
          <a:p>
            <a:pPr algn="ctr">
              <a:lnSpc>
                <a:spcPts val="2100"/>
              </a:lnSpc>
            </a:pPr>
            <a:r>
              <a:rPr lang="en-US" sz="1500">
                <a:solidFill>
                  <a:srgbClr val="FFFFFF"/>
                </a:solidFill>
                <a:latin typeface="Poppins"/>
                <a:ea typeface="Poppins"/>
                <a:cs typeface="Poppins"/>
                <a:sym typeface="Poppins"/>
              </a:rPr>
              <a:t>11,359</a:t>
            </a:r>
          </a:p>
        </p:txBody>
      </p:sp>
      <p:sp>
        <p:nvSpPr>
          <p:cNvPr id="66" name="TextBox 66"/>
          <p:cNvSpPr txBox="1"/>
          <p:nvPr/>
        </p:nvSpPr>
        <p:spPr>
          <a:xfrm>
            <a:off x="10499534" y="10855859"/>
            <a:ext cx="6774559" cy="1373902"/>
          </a:xfrm>
          <a:prstGeom prst="rect">
            <a:avLst/>
          </a:prstGeom>
        </p:spPr>
        <p:txBody>
          <a:bodyPr lIns="0" tIns="0" rIns="0" bIns="0" rtlCol="0" anchor="t">
            <a:spAutoFit/>
          </a:bodyPr>
          <a:lstStyle/>
          <a:p>
            <a:pPr>
              <a:lnSpc>
                <a:spcPts val="1819"/>
              </a:lnSpc>
              <a:spcBef>
                <a:spcPct val="0"/>
              </a:spcBef>
            </a:pPr>
            <a:r>
              <a:rPr lang="en-US" sz="1299">
                <a:solidFill>
                  <a:srgbClr val="000000"/>
                </a:solidFill>
                <a:latin typeface="Poppins"/>
                <a:ea typeface="Poppins"/>
                <a:cs typeface="Poppins"/>
                <a:sym typeface="Poppins"/>
              </a:rPr>
              <a:t>There has been a steady decline in the number of 24-month-old children eligible for immunisation since Q2 2023/24. </a:t>
            </a:r>
          </a:p>
          <a:p>
            <a:pPr>
              <a:lnSpc>
                <a:spcPts val="1819"/>
              </a:lnSpc>
              <a:spcBef>
                <a:spcPct val="0"/>
              </a:spcBef>
            </a:pPr>
            <a:r>
              <a:rPr lang="en-US" sz="1299">
                <a:solidFill>
                  <a:srgbClr val="000000"/>
                </a:solidFill>
                <a:latin typeface="Poppins"/>
                <a:ea typeface="Poppins"/>
                <a:cs typeface="Poppins"/>
                <a:sym typeface="Poppins"/>
              </a:rPr>
              <a:t>This is primarily due to: </a:t>
            </a:r>
          </a:p>
          <a:p>
            <a:pPr marL="280662" lvl="1" indent="-140332">
              <a:lnSpc>
                <a:spcPts val="1819"/>
              </a:lnSpc>
              <a:buFont typeface="Arial"/>
              <a:buChar char="•"/>
            </a:pPr>
            <a:r>
              <a:rPr lang="en-US" sz="1299">
                <a:solidFill>
                  <a:srgbClr val="000000"/>
                </a:solidFill>
                <a:latin typeface="Poppins"/>
                <a:ea typeface="Poppins"/>
                <a:cs typeface="Poppins"/>
                <a:sym typeface="Poppins"/>
              </a:rPr>
              <a:t>declining birth rates starting two years prior (Q2 2021/22)</a:t>
            </a:r>
          </a:p>
          <a:p>
            <a:pPr marL="280662" lvl="1" indent="-140332">
              <a:lnSpc>
                <a:spcPts val="1819"/>
              </a:lnSpc>
              <a:buFont typeface="Arial"/>
              <a:buChar char="•"/>
            </a:pPr>
            <a:r>
              <a:rPr lang="en-US" sz="1299">
                <a:solidFill>
                  <a:srgbClr val="000000"/>
                </a:solidFill>
                <a:latin typeface="Poppins"/>
                <a:ea typeface="Poppins"/>
                <a:cs typeface="Poppins"/>
                <a:sym typeface="Poppins"/>
              </a:rPr>
              <a:t>data quality improvements to exclude overseas-resident children (typically visitors needing medical care while in New Zealand).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2569" y="0"/>
            <a:ext cx="10692000" cy="706596"/>
            <a:chOff x="0" y="0"/>
            <a:chExt cx="5391771" cy="356323"/>
          </a:xfrm>
        </p:grpSpPr>
        <p:sp>
          <p:nvSpPr>
            <p:cNvPr id="3" name="Freeform 3"/>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15284C"/>
            </a:solidFill>
          </p:spPr>
          <p:txBody>
            <a:bodyPr/>
            <a:lstStyle/>
            <a:p>
              <a:endParaRPr lang="en-NZ"/>
            </a:p>
          </p:txBody>
        </p:sp>
        <p:sp>
          <p:nvSpPr>
            <p:cNvPr id="4" name="TextBox 4"/>
            <p:cNvSpPr txBox="1"/>
            <p:nvPr/>
          </p:nvSpPr>
          <p:spPr>
            <a:xfrm>
              <a:off x="0" y="-9525"/>
              <a:ext cx="5391771" cy="365848"/>
            </a:xfrm>
            <a:prstGeom prst="rect">
              <a:avLst/>
            </a:prstGeom>
          </p:spPr>
          <p:txBody>
            <a:bodyPr lIns="25529" tIns="25529" rIns="25529" bIns="25529" rtlCol="0" anchor="ctr"/>
            <a:lstStyle/>
            <a:p>
              <a:pPr algn="ctr">
                <a:lnSpc>
                  <a:spcPts val="844"/>
                </a:lnSpc>
              </a:pPr>
              <a:endParaRPr/>
            </a:p>
          </p:txBody>
        </p:sp>
      </p:grpSp>
      <p:sp>
        <p:nvSpPr>
          <p:cNvPr id="5" name="Freeform 5"/>
          <p:cNvSpPr/>
          <p:nvPr/>
        </p:nvSpPr>
        <p:spPr>
          <a:xfrm>
            <a:off x="4820767" y="73588"/>
            <a:ext cx="2079981" cy="559423"/>
          </a:xfrm>
          <a:custGeom>
            <a:avLst/>
            <a:gdLst/>
            <a:ahLst/>
            <a:cxnLst/>
            <a:rect l="l" t="t" r="r" b="b"/>
            <a:pathLst>
              <a:path w="2079981" h="559423">
                <a:moveTo>
                  <a:pt x="0" y="0"/>
                </a:moveTo>
                <a:lnTo>
                  <a:pt x="2079982" y="0"/>
                </a:lnTo>
                <a:lnTo>
                  <a:pt x="2079982" y="559422"/>
                </a:lnTo>
                <a:lnTo>
                  <a:pt x="0" y="559422"/>
                </a:lnTo>
                <a:lnTo>
                  <a:pt x="0" y="0"/>
                </a:lnTo>
                <a:close/>
              </a:path>
            </a:pathLst>
          </a:custGeom>
          <a:blipFill>
            <a:blip r:embed="rId2"/>
            <a:stretch>
              <a:fillRect/>
            </a:stretch>
          </a:blipFill>
        </p:spPr>
        <p:txBody>
          <a:bodyPr/>
          <a:lstStyle/>
          <a:p>
            <a:endParaRPr lang="en-NZ"/>
          </a:p>
        </p:txBody>
      </p:sp>
      <p:sp>
        <p:nvSpPr>
          <p:cNvPr id="6" name="TextBox 6"/>
          <p:cNvSpPr txBox="1"/>
          <p:nvPr/>
        </p:nvSpPr>
        <p:spPr>
          <a:xfrm>
            <a:off x="7444400" y="27821"/>
            <a:ext cx="5376908" cy="626646"/>
          </a:xfrm>
          <a:prstGeom prst="rect">
            <a:avLst/>
          </a:prstGeom>
        </p:spPr>
        <p:txBody>
          <a:bodyPr lIns="0" tIns="0" rIns="0" bIns="0" rtlCol="0" anchor="t">
            <a:spAutoFit/>
          </a:bodyPr>
          <a:lstStyle/>
          <a:p>
            <a:pPr algn="ctr">
              <a:lnSpc>
                <a:spcPts val="2949"/>
              </a:lnSpc>
            </a:pPr>
            <a:r>
              <a:rPr lang="en-US" sz="2107" b="1">
                <a:solidFill>
                  <a:srgbClr val="FFFFFF"/>
                </a:solidFill>
                <a:latin typeface="Poppins Bold"/>
                <a:ea typeface="Poppins Bold"/>
                <a:cs typeface="Poppins Bold"/>
                <a:sym typeface="Poppins Bold"/>
              </a:rPr>
              <a:t>Improved childhood immunisations </a:t>
            </a:r>
          </a:p>
          <a:p>
            <a:pPr algn="ctr">
              <a:lnSpc>
                <a:spcPts val="2059"/>
              </a:lnSpc>
            </a:pPr>
            <a:r>
              <a:rPr lang="en-US" sz="1470">
                <a:solidFill>
                  <a:srgbClr val="FFFFFF"/>
                </a:solidFill>
                <a:latin typeface="Poppins"/>
                <a:ea typeface="Poppins"/>
                <a:cs typeface="Poppins"/>
                <a:sym typeface="Poppins"/>
              </a:rPr>
              <a:t>Number of children fully immunised</a:t>
            </a:r>
          </a:p>
        </p:txBody>
      </p:sp>
      <p:sp>
        <p:nvSpPr>
          <p:cNvPr id="7" name="TextBox 7"/>
          <p:cNvSpPr txBox="1"/>
          <p:nvPr/>
        </p:nvSpPr>
        <p:spPr>
          <a:xfrm>
            <a:off x="14100497" y="-12381"/>
            <a:ext cx="1135990" cy="682110"/>
          </a:xfrm>
          <a:prstGeom prst="rect">
            <a:avLst/>
          </a:prstGeom>
        </p:spPr>
        <p:txBody>
          <a:bodyPr lIns="0" tIns="0" rIns="0" bIns="0" rtlCol="0" anchor="t">
            <a:spAutoFit/>
          </a:bodyPr>
          <a:lstStyle/>
          <a:p>
            <a:pPr algn="r">
              <a:lnSpc>
                <a:spcPts val="1847"/>
              </a:lnSpc>
            </a:pPr>
            <a:r>
              <a:rPr lang="en-US" sz="1319" b="1">
                <a:solidFill>
                  <a:srgbClr val="FFFFFF"/>
                </a:solidFill>
                <a:latin typeface="Poppins Bold"/>
                <a:ea typeface="Poppins Bold"/>
                <a:cs typeface="Poppins Bold"/>
                <a:sym typeface="Poppins Bold"/>
              </a:rPr>
              <a:t>Q3 2024/25 </a:t>
            </a:r>
          </a:p>
          <a:p>
            <a:pPr algn="r">
              <a:lnSpc>
                <a:spcPts val="1847"/>
              </a:lnSpc>
            </a:pPr>
            <a:r>
              <a:rPr lang="en-US" sz="1319">
                <a:solidFill>
                  <a:srgbClr val="FFFFFF"/>
                </a:solidFill>
                <a:latin typeface="Poppins"/>
                <a:ea typeface="Poppins"/>
                <a:cs typeface="Poppins"/>
                <a:sym typeface="Poppins"/>
              </a:rPr>
              <a:t>compared to</a:t>
            </a:r>
            <a:r>
              <a:rPr lang="en-US" sz="1319" b="1">
                <a:solidFill>
                  <a:srgbClr val="FFFFFF"/>
                </a:solidFill>
                <a:latin typeface="Poppins Bold"/>
                <a:ea typeface="Poppins Bold"/>
                <a:cs typeface="Poppins Bold"/>
                <a:sym typeface="Poppins Bold"/>
              </a:rPr>
              <a:t> </a:t>
            </a:r>
          </a:p>
          <a:p>
            <a:pPr algn="r">
              <a:lnSpc>
                <a:spcPts val="1847"/>
              </a:lnSpc>
            </a:pPr>
            <a:r>
              <a:rPr lang="en-US" sz="1319" b="1">
                <a:solidFill>
                  <a:srgbClr val="FFFFFF"/>
                </a:solidFill>
                <a:latin typeface="Poppins Bold"/>
                <a:ea typeface="Poppins Bold"/>
                <a:cs typeface="Poppins Bold"/>
                <a:sym typeface="Poppins Bold"/>
              </a:rPr>
              <a:t>Q3 2023/24</a:t>
            </a:r>
          </a:p>
        </p:txBody>
      </p:sp>
      <p:sp>
        <p:nvSpPr>
          <p:cNvPr id="8" name="TextBox 8"/>
          <p:cNvSpPr txBox="1"/>
          <p:nvPr/>
        </p:nvSpPr>
        <p:spPr>
          <a:xfrm>
            <a:off x="4940222" y="14408274"/>
            <a:ext cx="10266756" cy="530658"/>
          </a:xfrm>
          <a:prstGeom prst="rect">
            <a:avLst/>
          </a:prstGeom>
        </p:spPr>
        <p:txBody>
          <a:bodyPr lIns="0" tIns="0" rIns="0" bIns="0" rtlCol="0" anchor="t">
            <a:spAutoFit/>
          </a:bodyPr>
          <a:lstStyle/>
          <a:p>
            <a:pPr>
              <a:lnSpc>
                <a:spcPts val="1439"/>
              </a:lnSpc>
            </a:pPr>
            <a:r>
              <a:rPr lang="en-US" sz="1028">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39"/>
              </a:lnSpc>
            </a:pPr>
            <a:r>
              <a:rPr lang="en-US" sz="1028">
                <a:solidFill>
                  <a:srgbClr val="000000"/>
                </a:solidFill>
                <a:latin typeface="Poppins"/>
                <a:ea typeface="Poppins"/>
                <a:cs typeface="Poppins"/>
                <a:sym typeface="Poppins"/>
              </a:rPr>
              <a:t>See caveats:</a:t>
            </a:r>
            <a:r>
              <a:rPr lang="en-US" sz="1028" u="sng">
                <a:solidFill>
                  <a:srgbClr val="2F5F98"/>
                </a:solidFill>
                <a:latin typeface="Poppins"/>
                <a:ea typeface="Poppins"/>
                <a:cs typeface="Poppins"/>
                <a:sym typeface="Poppins"/>
              </a:rPr>
              <a:t> https://www.tewhatuora.govt.nz/corporate-information/planning-and-performance/health-targets/health-targets/performance </a:t>
            </a:r>
          </a:p>
        </p:txBody>
      </p:sp>
      <p:grpSp>
        <p:nvGrpSpPr>
          <p:cNvPr id="9" name="Group 9"/>
          <p:cNvGrpSpPr/>
          <p:nvPr/>
        </p:nvGrpSpPr>
        <p:grpSpPr>
          <a:xfrm>
            <a:off x="4910718" y="908045"/>
            <a:ext cx="10325773" cy="13403538"/>
            <a:chOff x="0" y="0"/>
            <a:chExt cx="5206558" cy="6758457"/>
          </a:xfrm>
        </p:grpSpPr>
        <p:sp>
          <p:nvSpPr>
            <p:cNvPr id="10" name="Freeform 10"/>
            <p:cNvSpPr/>
            <p:nvPr/>
          </p:nvSpPr>
          <p:spPr>
            <a:xfrm>
              <a:off x="0" y="0"/>
              <a:ext cx="5206558" cy="6758456"/>
            </a:xfrm>
            <a:custGeom>
              <a:avLst/>
              <a:gdLst/>
              <a:ahLst/>
              <a:cxnLst/>
              <a:rect l="l" t="t" r="r" b="b"/>
              <a:pathLst>
                <a:path w="5206558" h="6758456">
                  <a:moveTo>
                    <a:pt x="12746" y="0"/>
                  </a:moveTo>
                  <a:lnTo>
                    <a:pt x="5193812" y="0"/>
                  </a:lnTo>
                  <a:cubicBezTo>
                    <a:pt x="5200851" y="0"/>
                    <a:pt x="5206558" y="5707"/>
                    <a:pt x="5206558" y="12746"/>
                  </a:cubicBezTo>
                  <a:lnTo>
                    <a:pt x="5206558" y="6745711"/>
                  </a:lnTo>
                  <a:cubicBezTo>
                    <a:pt x="5206558" y="6749091"/>
                    <a:pt x="5205215" y="6752333"/>
                    <a:pt x="5202825" y="6754723"/>
                  </a:cubicBezTo>
                  <a:cubicBezTo>
                    <a:pt x="5200434" y="6757114"/>
                    <a:pt x="5197192" y="6758456"/>
                    <a:pt x="5193812" y="6758456"/>
                  </a:cubicBezTo>
                  <a:lnTo>
                    <a:pt x="12746" y="6758456"/>
                  </a:lnTo>
                  <a:cubicBezTo>
                    <a:pt x="5707" y="6758456"/>
                    <a:pt x="0" y="6752750"/>
                    <a:pt x="0" y="6745711"/>
                  </a:cubicBezTo>
                  <a:lnTo>
                    <a:pt x="0" y="12746"/>
                  </a:lnTo>
                  <a:cubicBezTo>
                    <a:pt x="0" y="5707"/>
                    <a:pt x="5707" y="0"/>
                    <a:pt x="12746" y="0"/>
                  </a:cubicBezTo>
                  <a:close/>
                </a:path>
              </a:pathLst>
            </a:custGeom>
            <a:solidFill>
              <a:srgbClr val="F6F4EC"/>
            </a:solidFill>
          </p:spPr>
          <p:txBody>
            <a:bodyPr/>
            <a:lstStyle/>
            <a:p>
              <a:endParaRPr lang="en-NZ"/>
            </a:p>
          </p:txBody>
        </p:sp>
        <p:sp>
          <p:nvSpPr>
            <p:cNvPr id="11" name="TextBox 11"/>
            <p:cNvSpPr txBox="1"/>
            <p:nvPr/>
          </p:nvSpPr>
          <p:spPr>
            <a:xfrm>
              <a:off x="0" y="-19050"/>
              <a:ext cx="5206558" cy="6777507"/>
            </a:xfrm>
            <a:prstGeom prst="rect">
              <a:avLst/>
            </a:prstGeom>
          </p:spPr>
          <p:txBody>
            <a:bodyPr lIns="26107" tIns="26107" rIns="26107" bIns="26107" rtlCol="0" anchor="ctr"/>
            <a:lstStyle/>
            <a:p>
              <a:pPr algn="ctr">
                <a:lnSpc>
                  <a:spcPts val="1367"/>
                </a:lnSpc>
              </a:pPr>
              <a:endParaRPr/>
            </a:p>
          </p:txBody>
        </p:sp>
      </p:grpSp>
      <p:pic>
        <p:nvPicPr>
          <p:cNvPr id="12" name="Picture 12" descr="line graph showing performance"/>
          <p:cNvPicPr>
            <a:picLocks noChangeAspect="1"/>
          </p:cNvPicPr>
          <p:nvPr/>
        </p:nvPicPr>
        <p:blipFill>
          <a:blip r:embed="rId3"/>
          <a:stretch>
            <a:fillRect/>
          </a:stretch>
        </p:blipFill>
        <p:spPr>
          <a:xfrm>
            <a:off x="3939512" y="1021624"/>
            <a:ext cx="12008531" cy="5574418"/>
          </a:xfrm>
          <a:prstGeom prst="rect">
            <a:avLst/>
          </a:prstGeom>
        </p:spPr>
      </p:pic>
      <p:sp>
        <p:nvSpPr>
          <p:cNvPr id="13" name="TextBox 13"/>
          <p:cNvSpPr txBox="1"/>
          <p:nvPr/>
        </p:nvSpPr>
        <p:spPr>
          <a:xfrm>
            <a:off x="6564913" y="5437001"/>
            <a:ext cx="544613" cy="546240"/>
          </a:xfrm>
          <a:prstGeom prst="rect">
            <a:avLst/>
          </a:prstGeom>
        </p:spPr>
        <p:txBody>
          <a:bodyPr lIns="0" tIns="0" rIns="0" bIns="0" rtlCol="0" anchor="t">
            <a:spAutoFit/>
          </a:bodyPr>
          <a:lstStyle/>
          <a:p>
            <a:pPr algn="ctr">
              <a:lnSpc>
                <a:spcPts val="2222"/>
              </a:lnSpc>
            </a:pPr>
            <a:r>
              <a:rPr lang="en-US" sz="1587">
                <a:solidFill>
                  <a:srgbClr val="000000"/>
                </a:solidFill>
                <a:latin typeface="Canva Sans"/>
                <a:ea typeface="Canva Sans"/>
                <a:cs typeface="Canva Sans"/>
                <a:sym typeface="Canva Sans"/>
              </a:rPr>
              <a:t>20/21</a:t>
            </a:r>
          </a:p>
        </p:txBody>
      </p:sp>
      <p:sp>
        <p:nvSpPr>
          <p:cNvPr id="14" name="TextBox 14"/>
          <p:cNvSpPr txBox="1"/>
          <p:nvPr/>
        </p:nvSpPr>
        <p:spPr>
          <a:xfrm>
            <a:off x="8492068" y="5446527"/>
            <a:ext cx="521951" cy="264240"/>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21/22</a:t>
            </a:r>
          </a:p>
        </p:txBody>
      </p:sp>
      <p:sp>
        <p:nvSpPr>
          <p:cNvPr id="15" name="TextBox 15"/>
          <p:cNvSpPr txBox="1"/>
          <p:nvPr/>
        </p:nvSpPr>
        <p:spPr>
          <a:xfrm>
            <a:off x="10264601" y="5446525"/>
            <a:ext cx="527890" cy="546368"/>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22/23</a:t>
            </a:r>
          </a:p>
        </p:txBody>
      </p:sp>
      <p:sp>
        <p:nvSpPr>
          <p:cNvPr id="16" name="TextBox 16"/>
          <p:cNvSpPr txBox="1"/>
          <p:nvPr/>
        </p:nvSpPr>
        <p:spPr>
          <a:xfrm>
            <a:off x="12209800" y="5446525"/>
            <a:ext cx="533829" cy="546368"/>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23/24</a:t>
            </a:r>
          </a:p>
        </p:txBody>
      </p:sp>
      <p:sp>
        <p:nvSpPr>
          <p:cNvPr id="17" name="TextBox 17"/>
          <p:cNvSpPr txBox="1"/>
          <p:nvPr/>
        </p:nvSpPr>
        <p:spPr>
          <a:xfrm>
            <a:off x="13911050" y="5445943"/>
            <a:ext cx="535558" cy="546368"/>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24/25</a:t>
            </a:r>
          </a:p>
        </p:txBody>
      </p:sp>
      <p:sp>
        <p:nvSpPr>
          <p:cNvPr id="18" name="TextBox 18"/>
          <p:cNvSpPr txBox="1"/>
          <p:nvPr/>
        </p:nvSpPr>
        <p:spPr>
          <a:xfrm>
            <a:off x="12419768" y="3028794"/>
            <a:ext cx="323861" cy="296876"/>
          </a:xfrm>
          <a:prstGeom prst="rect">
            <a:avLst/>
          </a:prstGeom>
        </p:spPr>
        <p:txBody>
          <a:bodyPr lIns="0" tIns="0" rIns="0" bIns="0" rtlCol="0" anchor="t">
            <a:spAutoFit/>
          </a:bodyPr>
          <a:lstStyle/>
          <a:p>
            <a:pPr algn="ctr">
              <a:lnSpc>
                <a:spcPts val="1166"/>
              </a:lnSpc>
            </a:pPr>
            <a:r>
              <a:rPr lang="en-US" sz="833">
                <a:solidFill>
                  <a:srgbClr val="000000"/>
                </a:solidFill>
                <a:latin typeface="Canva Sans"/>
                <a:ea typeface="Canva Sans"/>
                <a:cs typeface="Canva Sans"/>
                <a:sym typeface="Canva Sans"/>
              </a:rPr>
              <a:t>15,701</a:t>
            </a:r>
          </a:p>
        </p:txBody>
      </p:sp>
      <p:sp>
        <p:nvSpPr>
          <p:cNvPr id="19" name="TextBox 19"/>
          <p:cNvSpPr txBox="1"/>
          <p:nvPr/>
        </p:nvSpPr>
        <p:spPr>
          <a:xfrm>
            <a:off x="14446608" y="3274591"/>
            <a:ext cx="329499" cy="296876"/>
          </a:xfrm>
          <a:prstGeom prst="rect">
            <a:avLst/>
          </a:prstGeom>
        </p:spPr>
        <p:txBody>
          <a:bodyPr lIns="0" tIns="0" rIns="0" bIns="0" rtlCol="0" anchor="t">
            <a:spAutoFit/>
          </a:bodyPr>
          <a:lstStyle/>
          <a:p>
            <a:pPr algn="ctr">
              <a:lnSpc>
                <a:spcPts val="1166"/>
              </a:lnSpc>
            </a:pPr>
            <a:r>
              <a:rPr lang="en-US" sz="833">
                <a:solidFill>
                  <a:srgbClr val="000000"/>
                </a:solidFill>
                <a:latin typeface="Canva Sans"/>
                <a:ea typeface="Canva Sans"/>
                <a:cs typeface="Canva Sans"/>
                <a:sym typeface="Canva Sans"/>
              </a:rPr>
              <a:t>14,324</a:t>
            </a:r>
          </a:p>
        </p:txBody>
      </p:sp>
      <p:sp>
        <p:nvSpPr>
          <p:cNvPr id="20" name="TextBox 20"/>
          <p:cNvSpPr txBox="1"/>
          <p:nvPr/>
        </p:nvSpPr>
        <p:spPr>
          <a:xfrm>
            <a:off x="12428551" y="3491599"/>
            <a:ext cx="324650" cy="296876"/>
          </a:xfrm>
          <a:prstGeom prst="rect">
            <a:avLst/>
          </a:prstGeom>
        </p:spPr>
        <p:txBody>
          <a:bodyPr lIns="0" tIns="0" rIns="0" bIns="0" rtlCol="0" anchor="t">
            <a:spAutoFit/>
          </a:bodyPr>
          <a:lstStyle/>
          <a:p>
            <a:pPr algn="ctr">
              <a:lnSpc>
                <a:spcPts val="1166"/>
              </a:lnSpc>
            </a:pPr>
            <a:r>
              <a:rPr lang="en-US" sz="833">
                <a:solidFill>
                  <a:srgbClr val="000000"/>
                </a:solidFill>
                <a:latin typeface="Canva Sans"/>
                <a:ea typeface="Canva Sans"/>
                <a:cs typeface="Canva Sans"/>
                <a:sym typeface="Canva Sans"/>
              </a:rPr>
              <a:t>12,078</a:t>
            </a:r>
          </a:p>
        </p:txBody>
      </p:sp>
      <p:sp>
        <p:nvSpPr>
          <p:cNvPr id="21" name="TextBox 21"/>
          <p:cNvSpPr txBox="1"/>
          <p:nvPr/>
        </p:nvSpPr>
        <p:spPr>
          <a:xfrm>
            <a:off x="14446608" y="3614771"/>
            <a:ext cx="335588" cy="142988"/>
          </a:xfrm>
          <a:prstGeom prst="rect">
            <a:avLst/>
          </a:prstGeom>
        </p:spPr>
        <p:txBody>
          <a:bodyPr lIns="0" tIns="0" rIns="0" bIns="0" rtlCol="0" anchor="t">
            <a:spAutoFit/>
          </a:bodyPr>
          <a:lstStyle/>
          <a:p>
            <a:pPr algn="ctr">
              <a:lnSpc>
                <a:spcPts val="1166"/>
              </a:lnSpc>
            </a:pPr>
            <a:r>
              <a:rPr lang="en-US" sz="833">
                <a:solidFill>
                  <a:srgbClr val="000000"/>
                </a:solidFill>
                <a:latin typeface="Canva Sans"/>
                <a:ea typeface="Canva Sans"/>
                <a:cs typeface="Canva Sans"/>
                <a:sym typeface="Canva Sans"/>
              </a:rPr>
              <a:t>11,359</a:t>
            </a:r>
          </a:p>
        </p:txBody>
      </p:sp>
      <p:sp>
        <p:nvSpPr>
          <p:cNvPr id="22" name="AutoShape 22"/>
          <p:cNvSpPr/>
          <p:nvPr/>
        </p:nvSpPr>
        <p:spPr>
          <a:xfrm>
            <a:off x="7857234" y="5108845"/>
            <a:ext cx="0" cy="877944"/>
          </a:xfrm>
          <a:prstGeom prst="line">
            <a:avLst/>
          </a:prstGeom>
          <a:ln w="28575" cap="flat">
            <a:solidFill>
              <a:srgbClr val="000000"/>
            </a:solidFill>
            <a:prstDash val="sysDot"/>
            <a:headEnd type="none" w="sm" len="sm"/>
            <a:tailEnd type="none" w="sm" len="sm"/>
          </a:ln>
        </p:spPr>
        <p:txBody>
          <a:bodyPr/>
          <a:lstStyle/>
          <a:p>
            <a:endParaRPr lang="en-NZ"/>
          </a:p>
        </p:txBody>
      </p:sp>
      <p:sp>
        <p:nvSpPr>
          <p:cNvPr id="23" name="AutoShape 23"/>
          <p:cNvSpPr/>
          <p:nvPr/>
        </p:nvSpPr>
        <p:spPr>
          <a:xfrm>
            <a:off x="9761726" y="5108845"/>
            <a:ext cx="0" cy="877944"/>
          </a:xfrm>
          <a:prstGeom prst="line">
            <a:avLst/>
          </a:prstGeom>
          <a:ln w="28575" cap="flat">
            <a:solidFill>
              <a:srgbClr val="000000"/>
            </a:solidFill>
            <a:prstDash val="sysDot"/>
            <a:headEnd type="none" w="sm" len="sm"/>
            <a:tailEnd type="none" w="sm" len="sm"/>
          </a:ln>
        </p:spPr>
        <p:txBody>
          <a:bodyPr/>
          <a:lstStyle/>
          <a:p>
            <a:endParaRPr lang="en-NZ"/>
          </a:p>
        </p:txBody>
      </p:sp>
      <p:sp>
        <p:nvSpPr>
          <p:cNvPr id="24" name="AutoShape 24"/>
          <p:cNvSpPr/>
          <p:nvPr/>
        </p:nvSpPr>
        <p:spPr>
          <a:xfrm>
            <a:off x="11521151" y="5108845"/>
            <a:ext cx="0" cy="877944"/>
          </a:xfrm>
          <a:prstGeom prst="line">
            <a:avLst/>
          </a:prstGeom>
          <a:ln w="28575" cap="flat">
            <a:solidFill>
              <a:srgbClr val="000000"/>
            </a:solidFill>
            <a:prstDash val="sysDot"/>
            <a:headEnd type="none" w="sm" len="sm"/>
            <a:tailEnd type="none" w="sm" len="sm"/>
          </a:ln>
        </p:spPr>
        <p:txBody>
          <a:bodyPr/>
          <a:lstStyle/>
          <a:p>
            <a:endParaRPr lang="en-NZ"/>
          </a:p>
        </p:txBody>
      </p:sp>
      <p:sp>
        <p:nvSpPr>
          <p:cNvPr id="25" name="AutoShape 25"/>
          <p:cNvSpPr/>
          <p:nvPr/>
        </p:nvSpPr>
        <p:spPr>
          <a:xfrm>
            <a:off x="13408572" y="5108845"/>
            <a:ext cx="0" cy="877944"/>
          </a:xfrm>
          <a:prstGeom prst="line">
            <a:avLst/>
          </a:prstGeom>
          <a:ln w="28575" cap="flat">
            <a:solidFill>
              <a:srgbClr val="000000"/>
            </a:solidFill>
            <a:prstDash val="sysDot"/>
            <a:headEnd type="none" w="sm" len="sm"/>
            <a:tailEnd type="none" w="sm" len="sm"/>
          </a:ln>
        </p:spPr>
        <p:txBody>
          <a:bodyPr/>
          <a:lstStyle/>
          <a:p>
            <a:endParaRPr lang="en-NZ"/>
          </a:p>
        </p:txBody>
      </p:sp>
      <p:sp>
        <p:nvSpPr>
          <p:cNvPr id="26" name="TextBox 26"/>
          <p:cNvSpPr txBox="1"/>
          <p:nvPr/>
        </p:nvSpPr>
        <p:spPr>
          <a:xfrm>
            <a:off x="5028007" y="12947353"/>
            <a:ext cx="10101131" cy="906915"/>
          </a:xfrm>
          <a:prstGeom prst="rect">
            <a:avLst/>
          </a:prstGeom>
        </p:spPr>
        <p:txBody>
          <a:bodyPr lIns="0" tIns="0" rIns="0" bIns="0" rtlCol="0" anchor="t">
            <a:spAutoFit/>
          </a:bodyPr>
          <a:lstStyle/>
          <a:p>
            <a:pPr>
              <a:lnSpc>
                <a:spcPts val="2359"/>
              </a:lnSpc>
              <a:spcBef>
                <a:spcPct val="0"/>
              </a:spcBef>
            </a:pPr>
            <a:r>
              <a:rPr lang="en-US" sz="1685">
                <a:solidFill>
                  <a:srgbClr val="000000"/>
                </a:solidFill>
                <a:latin typeface="Poppins"/>
                <a:ea typeface="Poppins"/>
                <a:cs typeface="Poppins"/>
                <a:sym typeface="Poppins"/>
              </a:rPr>
              <a:t>Encouragingly, in the past two quarters, we've observed a narrowing gap between those who are immunised and those who are eligible, reflecting improved performance in the immunisation health target. </a:t>
            </a:r>
          </a:p>
        </p:txBody>
      </p:sp>
      <p:pic>
        <p:nvPicPr>
          <p:cNvPr id="27" name="Picture 27" descr="line graph showing performance"/>
          <p:cNvPicPr>
            <a:picLocks noChangeAspect="1"/>
          </p:cNvPicPr>
          <p:nvPr/>
        </p:nvPicPr>
        <p:blipFill>
          <a:blip r:embed="rId4"/>
          <a:stretch>
            <a:fillRect/>
          </a:stretch>
        </p:blipFill>
        <p:spPr>
          <a:xfrm>
            <a:off x="4121712" y="6697914"/>
            <a:ext cx="11770960" cy="6601185"/>
          </a:xfrm>
          <a:prstGeom prst="rect">
            <a:avLst/>
          </a:prstGeom>
        </p:spPr>
      </p:pic>
      <p:sp>
        <p:nvSpPr>
          <p:cNvPr id="28" name="TextBox 28"/>
          <p:cNvSpPr txBox="1"/>
          <p:nvPr/>
        </p:nvSpPr>
        <p:spPr>
          <a:xfrm>
            <a:off x="6473675" y="12126335"/>
            <a:ext cx="544613" cy="546240"/>
          </a:xfrm>
          <a:prstGeom prst="rect">
            <a:avLst/>
          </a:prstGeom>
        </p:spPr>
        <p:txBody>
          <a:bodyPr lIns="0" tIns="0" rIns="0" bIns="0" rtlCol="0" anchor="t">
            <a:spAutoFit/>
          </a:bodyPr>
          <a:lstStyle/>
          <a:p>
            <a:pPr algn="ctr">
              <a:lnSpc>
                <a:spcPts val="2222"/>
              </a:lnSpc>
            </a:pPr>
            <a:r>
              <a:rPr lang="en-US" sz="1587">
                <a:solidFill>
                  <a:srgbClr val="000000"/>
                </a:solidFill>
                <a:latin typeface="Canva Sans"/>
                <a:ea typeface="Canva Sans"/>
                <a:cs typeface="Canva Sans"/>
                <a:sym typeface="Canva Sans"/>
              </a:rPr>
              <a:t>20/21</a:t>
            </a:r>
          </a:p>
        </p:txBody>
      </p:sp>
      <p:sp>
        <p:nvSpPr>
          <p:cNvPr id="29" name="TextBox 29"/>
          <p:cNvSpPr txBox="1"/>
          <p:nvPr/>
        </p:nvSpPr>
        <p:spPr>
          <a:xfrm>
            <a:off x="8400830" y="12135861"/>
            <a:ext cx="521951" cy="264240"/>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21/22</a:t>
            </a:r>
          </a:p>
        </p:txBody>
      </p:sp>
      <p:sp>
        <p:nvSpPr>
          <p:cNvPr id="30" name="TextBox 30"/>
          <p:cNvSpPr txBox="1"/>
          <p:nvPr/>
        </p:nvSpPr>
        <p:spPr>
          <a:xfrm>
            <a:off x="10173364" y="12135861"/>
            <a:ext cx="527890" cy="546368"/>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22/23</a:t>
            </a:r>
          </a:p>
        </p:txBody>
      </p:sp>
      <p:sp>
        <p:nvSpPr>
          <p:cNvPr id="31" name="TextBox 31"/>
          <p:cNvSpPr txBox="1"/>
          <p:nvPr/>
        </p:nvSpPr>
        <p:spPr>
          <a:xfrm>
            <a:off x="12118560" y="12135861"/>
            <a:ext cx="533829" cy="546368"/>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23/24</a:t>
            </a:r>
          </a:p>
        </p:txBody>
      </p:sp>
      <p:sp>
        <p:nvSpPr>
          <p:cNvPr id="32" name="TextBox 32"/>
          <p:cNvSpPr txBox="1"/>
          <p:nvPr/>
        </p:nvSpPr>
        <p:spPr>
          <a:xfrm>
            <a:off x="13819813" y="12135277"/>
            <a:ext cx="535558" cy="546368"/>
          </a:xfrm>
          <a:prstGeom prst="rect">
            <a:avLst/>
          </a:prstGeom>
        </p:spPr>
        <p:txBody>
          <a:bodyPr lIns="0" tIns="0" rIns="0" bIns="0" rtlCol="0" anchor="t">
            <a:spAutoFit/>
          </a:bodyPr>
          <a:lstStyle/>
          <a:p>
            <a:pPr algn="ctr">
              <a:lnSpc>
                <a:spcPts val="2227"/>
              </a:lnSpc>
            </a:pPr>
            <a:r>
              <a:rPr lang="en-US" sz="1591">
                <a:solidFill>
                  <a:srgbClr val="000000"/>
                </a:solidFill>
                <a:latin typeface="Canva Sans"/>
                <a:ea typeface="Canva Sans"/>
                <a:cs typeface="Canva Sans"/>
                <a:sym typeface="Canva Sans"/>
              </a:rPr>
              <a:t>24/25</a:t>
            </a:r>
          </a:p>
        </p:txBody>
      </p:sp>
      <p:sp>
        <p:nvSpPr>
          <p:cNvPr id="33" name="AutoShape 33"/>
          <p:cNvSpPr/>
          <p:nvPr/>
        </p:nvSpPr>
        <p:spPr>
          <a:xfrm>
            <a:off x="7765997" y="11798180"/>
            <a:ext cx="0" cy="877944"/>
          </a:xfrm>
          <a:prstGeom prst="line">
            <a:avLst/>
          </a:prstGeom>
          <a:ln w="28575" cap="flat">
            <a:solidFill>
              <a:srgbClr val="000000"/>
            </a:solidFill>
            <a:prstDash val="sysDot"/>
            <a:headEnd type="none" w="sm" len="sm"/>
            <a:tailEnd type="none" w="sm" len="sm"/>
          </a:ln>
        </p:spPr>
        <p:txBody>
          <a:bodyPr/>
          <a:lstStyle/>
          <a:p>
            <a:endParaRPr lang="en-NZ"/>
          </a:p>
        </p:txBody>
      </p:sp>
      <p:sp>
        <p:nvSpPr>
          <p:cNvPr id="34" name="AutoShape 34"/>
          <p:cNvSpPr/>
          <p:nvPr/>
        </p:nvSpPr>
        <p:spPr>
          <a:xfrm>
            <a:off x="9670490" y="11798180"/>
            <a:ext cx="0" cy="877944"/>
          </a:xfrm>
          <a:prstGeom prst="line">
            <a:avLst/>
          </a:prstGeom>
          <a:ln w="28575" cap="flat">
            <a:solidFill>
              <a:srgbClr val="000000"/>
            </a:solidFill>
            <a:prstDash val="sysDot"/>
            <a:headEnd type="none" w="sm" len="sm"/>
            <a:tailEnd type="none" w="sm" len="sm"/>
          </a:ln>
        </p:spPr>
        <p:txBody>
          <a:bodyPr/>
          <a:lstStyle/>
          <a:p>
            <a:endParaRPr lang="en-NZ"/>
          </a:p>
        </p:txBody>
      </p:sp>
      <p:sp>
        <p:nvSpPr>
          <p:cNvPr id="35" name="AutoShape 35"/>
          <p:cNvSpPr/>
          <p:nvPr/>
        </p:nvSpPr>
        <p:spPr>
          <a:xfrm>
            <a:off x="11429914" y="11798180"/>
            <a:ext cx="0" cy="877944"/>
          </a:xfrm>
          <a:prstGeom prst="line">
            <a:avLst/>
          </a:prstGeom>
          <a:ln w="28575" cap="flat">
            <a:solidFill>
              <a:srgbClr val="000000"/>
            </a:solidFill>
            <a:prstDash val="sysDot"/>
            <a:headEnd type="none" w="sm" len="sm"/>
            <a:tailEnd type="none" w="sm" len="sm"/>
          </a:ln>
        </p:spPr>
        <p:txBody>
          <a:bodyPr/>
          <a:lstStyle/>
          <a:p>
            <a:endParaRPr lang="en-NZ"/>
          </a:p>
        </p:txBody>
      </p:sp>
      <p:sp>
        <p:nvSpPr>
          <p:cNvPr id="36" name="AutoShape 36"/>
          <p:cNvSpPr/>
          <p:nvPr/>
        </p:nvSpPr>
        <p:spPr>
          <a:xfrm>
            <a:off x="13317336" y="11798180"/>
            <a:ext cx="0" cy="877944"/>
          </a:xfrm>
          <a:prstGeom prst="line">
            <a:avLst/>
          </a:prstGeom>
          <a:ln w="28575" cap="flat">
            <a:solidFill>
              <a:srgbClr val="000000"/>
            </a:solidFill>
            <a:prstDash val="sysDot"/>
            <a:headEnd type="none" w="sm" len="sm"/>
            <a:tailEnd type="none" w="sm" len="sm"/>
          </a:ln>
        </p:spPr>
        <p:txBody>
          <a:bodyPr/>
          <a:lstStyle/>
          <a:p>
            <a:endParaRPr lang="en-N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54546" y="3774857"/>
            <a:ext cx="3006095" cy="1861498"/>
            <a:chOff x="0" y="0"/>
            <a:chExt cx="1071969" cy="663808"/>
          </a:xfrm>
        </p:grpSpPr>
        <p:sp>
          <p:nvSpPr>
            <p:cNvPr id="3" name="Freeform 3"/>
            <p:cNvSpPr/>
            <p:nvPr/>
          </p:nvSpPr>
          <p:spPr>
            <a:xfrm>
              <a:off x="0" y="0"/>
              <a:ext cx="1071969" cy="663808"/>
            </a:xfrm>
            <a:custGeom>
              <a:avLst/>
              <a:gdLst/>
              <a:ahLst/>
              <a:cxnLst/>
              <a:rect l="l" t="t" r="r" b="b"/>
              <a:pathLst>
                <a:path w="1071969" h="663808">
                  <a:moveTo>
                    <a:pt x="61810" y="0"/>
                  </a:moveTo>
                  <a:lnTo>
                    <a:pt x="1010159" y="0"/>
                  </a:lnTo>
                  <a:cubicBezTo>
                    <a:pt x="1026552" y="0"/>
                    <a:pt x="1042274" y="6512"/>
                    <a:pt x="1053866" y="18104"/>
                  </a:cubicBezTo>
                  <a:cubicBezTo>
                    <a:pt x="1065457" y="29695"/>
                    <a:pt x="1071969" y="45417"/>
                    <a:pt x="1071969" y="61810"/>
                  </a:cubicBezTo>
                  <a:lnTo>
                    <a:pt x="1071969" y="601998"/>
                  </a:lnTo>
                  <a:cubicBezTo>
                    <a:pt x="1071969" y="618391"/>
                    <a:pt x="1065457" y="634112"/>
                    <a:pt x="1053866" y="645704"/>
                  </a:cubicBezTo>
                  <a:cubicBezTo>
                    <a:pt x="1042274" y="657296"/>
                    <a:pt x="1026552" y="663808"/>
                    <a:pt x="1010159" y="663808"/>
                  </a:cubicBezTo>
                  <a:lnTo>
                    <a:pt x="61810" y="663808"/>
                  </a:lnTo>
                  <a:cubicBezTo>
                    <a:pt x="45417" y="663808"/>
                    <a:pt x="29695" y="657296"/>
                    <a:pt x="18104" y="645704"/>
                  </a:cubicBezTo>
                  <a:cubicBezTo>
                    <a:pt x="6512" y="634112"/>
                    <a:pt x="0" y="618391"/>
                    <a:pt x="0" y="601998"/>
                  </a:cubicBezTo>
                  <a:lnTo>
                    <a:pt x="0" y="61810"/>
                  </a:lnTo>
                  <a:cubicBezTo>
                    <a:pt x="0" y="45417"/>
                    <a:pt x="6512" y="29695"/>
                    <a:pt x="18104" y="18104"/>
                  </a:cubicBezTo>
                  <a:cubicBezTo>
                    <a:pt x="29695" y="6512"/>
                    <a:pt x="45417" y="0"/>
                    <a:pt x="61810" y="0"/>
                  </a:cubicBezTo>
                  <a:close/>
                </a:path>
              </a:pathLst>
            </a:custGeom>
            <a:solidFill>
              <a:srgbClr val="F6F4EC"/>
            </a:solidFill>
          </p:spPr>
          <p:txBody>
            <a:bodyPr/>
            <a:lstStyle/>
            <a:p>
              <a:endParaRPr lang="en-NZ"/>
            </a:p>
          </p:txBody>
        </p:sp>
        <p:sp>
          <p:nvSpPr>
            <p:cNvPr id="4" name="TextBox 4"/>
            <p:cNvSpPr txBox="1"/>
            <p:nvPr/>
          </p:nvSpPr>
          <p:spPr>
            <a:xfrm>
              <a:off x="0" y="-38100"/>
              <a:ext cx="1071969" cy="701908"/>
            </a:xfrm>
            <a:prstGeom prst="rect">
              <a:avLst/>
            </a:prstGeom>
          </p:spPr>
          <p:txBody>
            <a:bodyPr lIns="36102" tIns="36102" rIns="36102" bIns="36102" rtlCol="0" anchor="ctr"/>
            <a:lstStyle/>
            <a:p>
              <a:pPr algn="ctr">
                <a:lnSpc>
                  <a:spcPts val="1890"/>
                </a:lnSpc>
              </a:pPr>
              <a:endParaRPr/>
            </a:p>
          </p:txBody>
        </p:sp>
      </p:grpSp>
      <p:grpSp>
        <p:nvGrpSpPr>
          <p:cNvPr id="5" name="Group 5"/>
          <p:cNvGrpSpPr/>
          <p:nvPr/>
        </p:nvGrpSpPr>
        <p:grpSpPr>
          <a:xfrm>
            <a:off x="2518569" y="2214002"/>
            <a:ext cx="15120000" cy="999226"/>
            <a:chOff x="0" y="0"/>
            <a:chExt cx="5391771" cy="356323"/>
          </a:xfrm>
        </p:grpSpPr>
        <p:sp>
          <p:nvSpPr>
            <p:cNvPr id="6" name="Freeform 6"/>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4D2379"/>
            </a:solidFill>
          </p:spPr>
          <p:txBody>
            <a:bodyPr/>
            <a:lstStyle/>
            <a:p>
              <a:endParaRPr lang="en-NZ"/>
            </a:p>
          </p:txBody>
        </p:sp>
        <p:sp>
          <p:nvSpPr>
            <p:cNvPr id="7" name="TextBox 7"/>
            <p:cNvSpPr txBox="1"/>
            <p:nvPr/>
          </p:nvSpPr>
          <p:spPr>
            <a:xfrm>
              <a:off x="0" y="-9525"/>
              <a:ext cx="5391771" cy="365848"/>
            </a:xfrm>
            <a:prstGeom prst="rect">
              <a:avLst/>
            </a:prstGeom>
          </p:spPr>
          <p:txBody>
            <a:bodyPr lIns="36102" tIns="36102" rIns="36102" bIns="36102" rtlCol="0" anchor="ctr"/>
            <a:lstStyle/>
            <a:p>
              <a:pPr algn="ctr">
                <a:lnSpc>
                  <a:spcPts val="1193"/>
                </a:lnSpc>
              </a:pPr>
              <a:endParaRPr/>
            </a:p>
          </p:txBody>
        </p:sp>
      </p:grpSp>
      <p:grpSp>
        <p:nvGrpSpPr>
          <p:cNvPr id="8" name="Group 8"/>
          <p:cNvGrpSpPr/>
          <p:nvPr/>
        </p:nvGrpSpPr>
        <p:grpSpPr>
          <a:xfrm>
            <a:off x="5767003" y="3777655"/>
            <a:ext cx="4342003" cy="1858698"/>
            <a:chOff x="0" y="0"/>
            <a:chExt cx="1548352" cy="662809"/>
          </a:xfrm>
        </p:grpSpPr>
        <p:sp>
          <p:nvSpPr>
            <p:cNvPr id="9" name="Freeform 9"/>
            <p:cNvSpPr/>
            <p:nvPr/>
          </p:nvSpPr>
          <p:spPr>
            <a:xfrm>
              <a:off x="0" y="0"/>
              <a:ext cx="1548352" cy="662809"/>
            </a:xfrm>
            <a:custGeom>
              <a:avLst/>
              <a:gdLst/>
              <a:ahLst/>
              <a:cxnLst/>
              <a:rect l="l" t="t" r="r" b="b"/>
              <a:pathLst>
                <a:path w="1548352" h="662809">
                  <a:moveTo>
                    <a:pt x="42793" y="0"/>
                  </a:moveTo>
                  <a:lnTo>
                    <a:pt x="1505559" y="0"/>
                  </a:lnTo>
                  <a:cubicBezTo>
                    <a:pt x="1516909" y="0"/>
                    <a:pt x="1527793" y="4509"/>
                    <a:pt x="1535818" y="12534"/>
                  </a:cubicBezTo>
                  <a:cubicBezTo>
                    <a:pt x="1543844" y="20559"/>
                    <a:pt x="1548352" y="31443"/>
                    <a:pt x="1548352" y="42793"/>
                  </a:cubicBezTo>
                  <a:lnTo>
                    <a:pt x="1548352" y="620017"/>
                  </a:lnTo>
                  <a:cubicBezTo>
                    <a:pt x="1548352" y="631366"/>
                    <a:pt x="1543844" y="642250"/>
                    <a:pt x="1535818" y="650276"/>
                  </a:cubicBezTo>
                  <a:cubicBezTo>
                    <a:pt x="1527793" y="658301"/>
                    <a:pt x="1516909" y="662809"/>
                    <a:pt x="1505559" y="662809"/>
                  </a:cubicBezTo>
                  <a:lnTo>
                    <a:pt x="42793" y="662809"/>
                  </a:lnTo>
                  <a:cubicBezTo>
                    <a:pt x="31443" y="662809"/>
                    <a:pt x="20559" y="658301"/>
                    <a:pt x="12534" y="650276"/>
                  </a:cubicBezTo>
                  <a:cubicBezTo>
                    <a:pt x="4509" y="642250"/>
                    <a:pt x="0" y="631366"/>
                    <a:pt x="0" y="620017"/>
                  </a:cubicBezTo>
                  <a:lnTo>
                    <a:pt x="0" y="42793"/>
                  </a:lnTo>
                  <a:cubicBezTo>
                    <a:pt x="0" y="31443"/>
                    <a:pt x="4509" y="20559"/>
                    <a:pt x="12534" y="12534"/>
                  </a:cubicBezTo>
                  <a:cubicBezTo>
                    <a:pt x="20559" y="4509"/>
                    <a:pt x="31443" y="0"/>
                    <a:pt x="42793" y="0"/>
                  </a:cubicBezTo>
                  <a:close/>
                </a:path>
              </a:pathLst>
            </a:custGeom>
            <a:solidFill>
              <a:srgbClr val="F6F4EC"/>
            </a:solidFill>
          </p:spPr>
          <p:txBody>
            <a:bodyPr/>
            <a:lstStyle/>
            <a:p>
              <a:endParaRPr lang="en-NZ"/>
            </a:p>
          </p:txBody>
        </p:sp>
        <p:sp>
          <p:nvSpPr>
            <p:cNvPr id="10" name="TextBox 10"/>
            <p:cNvSpPr txBox="1"/>
            <p:nvPr/>
          </p:nvSpPr>
          <p:spPr>
            <a:xfrm>
              <a:off x="0" y="-38100"/>
              <a:ext cx="1548352" cy="700909"/>
            </a:xfrm>
            <a:prstGeom prst="rect">
              <a:avLst/>
            </a:prstGeom>
          </p:spPr>
          <p:txBody>
            <a:bodyPr lIns="36102" tIns="36102" rIns="36102" bIns="36102" rtlCol="0" anchor="ctr"/>
            <a:lstStyle/>
            <a:p>
              <a:pPr algn="ctr">
                <a:lnSpc>
                  <a:spcPts val="1890"/>
                </a:lnSpc>
              </a:pPr>
              <a:endParaRPr/>
            </a:p>
          </p:txBody>
        </p:sp>
      </p:grpSp>
      <p:grpSp>
        <p:nvGrpSpPr>
          <p:cNvPr id="11" name="Group 11"/>
          <p:cNvGrpSpPr/>
          <p:nvPr/>
        </p:nvGrpSpPr>
        <p:grpSpPr>
          <a:xfrm>
            <a:off x="10185659" y="3774860"/>
            <a:ext cx="7242805" cy="8608189"/>
            <a:chOff x="0" y="0"/>
            <a:chExt cx="2550535" cy="3031351"/>
          </a:xfrm>
        </p:grpSpPr>
        <p:sp>
          <p:nvSpPr>
            <p:cNvPr id="12" name="Freeform 12"/>
            <p:cNvSpPr/>
            <p:nvPr/>
          </p:nvSpPr>
          <p:spPr>
            <a:xfrm>
              <a:off x="0" y="0"/>
              <a:ext cx="2550535" cy="3031351"/>
            </a:xfrm>
            <a:custGeom>
              <a:avLst/>
              <a:gdLst/>
              <a:ahLst/>
              <a:cxnLst/>
              <a:rect l="l" t="t" r="r" b="b"/>
              <a:pathLst>
                <a:path w="2550535" h="3031351">
                  <a:moveTo>
                    <a:pt x="25654" y="0"/>
                  </a:moveTo>
                  <a:lnTo>
                    <a:pt x="2524881" y="0"/>
                  </a:lnTo>
                  <a:cubicBezTo>
                    <a:pt x="2539049" y="0"/>
                    <a:pt x="2550535" y="11486"/>
                    <a:pt x="2550535" y="25654"/>
                  </a:cubicBezTo>
                  <a:lnTo>
                    <a:pt x="2550535" y="3005698"/>
                  </a:lnTo>
                  <a:cubicBezTo>
                    <a:pt x="2550535" y="3019866"/>
                    <a:pt x="2539049" y="3031351"/>
                    <a:pt x="2524881" y="3031351"/>
                  </a:cubicBezTo>
                  <a:lnTo>
                    <a:pt x="25654" y="3031351"/>
                  </a:lnTo>
                  <a:cubicBezTo>
                    <a:pt x="11486" y="3031351"/>
                    <a:pt x="0" y="3019866"/>
                    <a:pt x="0" y="3005698"/>
                  </a:cubicBezTo>
                  <a:lnTo>
                    <a:pt x="0" y="25654"/>
                  </a:lnTo>
                  <a:cubicBezTo>
                    <a:pt x="0" y="11486"/>
                    <a:pt x="11486" y="0"/>
                    <a:pt x="25654" y="0"/>
                  </a:cubicBezTo>
                  <a:close/>
                </a:path>
              </a:pathLst>
            </a:custGeom>
            <a:solidFill>
              <a:srgbClr val="F6F4EC"/>
            </a:solidFill>
          </p:spPr>
          <p:txBody>
            <a:bodyPr/>
            <a:lstStyle/>
            <a:p>
              <a:endParaRPr lang="en-NZ"/>
            </a:p>
          </p:txBody>
        </p:sp>
        <p:sp>
          <p:nvSpPr>
            <p:cNvPr id="13" name="TextBox 13"/>
            <p:cNvSpPr txBox="1"/>
            <p:nvPr/>
          </p:nvSpPr>
          <p:spPr>
            <a:xfrm>
              <a:off x="0" y="-38100"/>
              <a:ext cx="2550535" cy="3069451"/>
            </a:xfrm>
            <a:prstGeom prst="rect">
              <a:avLst/>
            </a:prstGeom>
          </p:spPr>
          <p:txBody>
            <a:bodyPr lIns="36102" tIns="36102" rIns="36102" bIns="36102" rtlCol="0" anchor="ctr"/>
            <a:lstStyle/>
            <a:p>
              <a:pPr algn="ctr">
                <a:lnSpc>
                  <a:spcPts val="1890"/>
                </a:lnSpc>
              </a:pPr>
              <a:endParaRPr/>
            </a:p>
          </p:txBody>
        </p:sp>
      </p:grpSp>
      <p:sp>
        <p:nvSpPr>
          <p:cNvPr id="14" name="AutoShape 14"/>
          <p:cNvSpPr/>
          <p:nvPr/>
        </p:nvSpPr>
        <p:spPr>
          <a:xfrm>
            <a:off x="9918997" y="4227053"/>
            <a:ext cx="0" cy="1158014"/>
          </a:xfrm>
          <a:prstGeom prst="line">
            <a:avLst/>
          </a:prstGeom>
          <a:ln w="38100" cap="flat">
            <a:solidFill>
              <a:srgbClr val="FF914D">
                <a:alpha val="76863"/>
              </a:srgbClr>
            </a:solidFill>
            <a:prstDash val="solid"/>
            <a:headEnd type="none" w="sm" len="sm"/>
            <a:tailEnd type="none" w="sm" len="sm"/>
          </a:ln>
        </p:spPr>
        <p:txBody>
          <a:bodyPr/>
          <a:lstStyle/>
          <a:p>
            <a:endParaRPr lang="en-NZ"/>
          </a:p>
        </p:txBody>
      </p:sp>
      <p:sp>
        <p:nvSpPr>
          <p:cNvPr id="15" name="AutoShape 15"/>
          <p:cNvSpPr/>
          <p:nvPr/>
        </p:nvSpPr>
        <p:spPr>
          <a:xfrm flipH="1">
            <a:off x="9224585" y="398845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16" name="AutoShape 16"/>
          <p:cNvSpPr/>
          <p:nvPr/>
        </p:nvSpPr>
        <p:spPr>
          <a:xfrm flipH="1" flipV="1">
            <a:off x="9224585" y="4082390"/>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17" name="AutoShape 17"/>
          <p:cNvSpPr/>
          <p:nvPr/>
        </p:nvSpPr>
        <p:spPr>
          <a:xfrm flipV="1">
            <a:off x="17186987" y="4210418"/>
            <a:ext cx="0" cy="6928210"/>
          </a:xfrm>
          <a:prstGeom prst="line">
            <a:avLst/>
          </a:prstGeom>
          <a:ln w="38100" cap="flat">
            <a:solidFill>
              <a:srgbClr val="FF914D">
                <a:alpha val="56863"/>
              </a:srgbClr>
            </a:solidFill>
            <a:prstDash val="solid"/>
            <a:headEnd type="none" w="sm" len="sm"/>
            <a:tailEnd type="none" w="sm" len="sm"/>
          </a:ln>
        </p:spPr>
        <p:txBody>
          <a:bodyPr/>
          <a:lstStyle/>
          <a:p>
            <a:endParaRPr lang="en-NZ"/>
          </a:p>
        </p:txBody>
      </p:sp>
      <p:grpSp>
        <p:nvGrpSpPr>
          <p:cNvPr id="18" name="Group 18"/>
          <p:cNvGrpSpPr/>
          <p:nvPr/>
        </p:nvGrpSpPr>
        <p:grpSpPr>
          <a:xfrm>
            <a:off x="2643293" y="5760180"/>
            <a:ext cx="7427538" cy="1402156"/>
            <a:chOff x="0" y="0"/>
            <a:chExt cx="2648650" cy="500007"/>
          </a:xfrm>
        </p:grpSpPr>
        <p:sp>
          <p:nvSpPr>
            <p:cNvPr id="19" name="Freeform 19"/>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0" name="TextBox 20"/>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1" name="Group 21"/>
          <p:cNvGrpSpPr/>
          <p:nvPr/>
        </p:nvGrpSpPr>
        <p:grpSpPr>
          <a:xfrm>
            <a:off x="2691440" y="7290924"/>
            <a:ext cx="7427538" cy="1402156"/>
            <a:chOff x="0" y="0"/>
            <a:chExt cx="2648650" cy="500007"/>
          </a:xfrm>
        </p:grpSpPr>
        <p:sp>
          <p:nvSpPr>
            <p:cNvPr id="22" name="Freeform 22"/>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3" name="TextBox 23"/>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4" name="Group 24"/>
          <p:cNvGrpSpPr/>
          <p:nvPr/>
        </p:nvGrpSpPr>
        <p:grpSpPr>
          <a:xfrm>
            <a:off x="2677277" y="8750232"/>
            <a:ext cx="7427538" cy="3664579"/>
            <a:chOff x="0" y="0"/>
            <a:chExt cx="2648650" cy="1306784"/>
          </a:xfrm>
        </p:grpSpPr>
        <p:sp>
          <p:nvSpPr>
            <p:cNvPr id="25" name="Freeform 25"/>
            <p:cNvSpPr/>
            <p:nvPr/>
          </p:nvSpPr>
          <p:spPr>
            <a:xfrm>
              <a:off x="0" y="0"/>
              <a:ext cx="2648650" cy="1306784"/>
            </a:xfrm>
            <a:custGeom>
              <a:avLst/>
              <a:gdLst/>
              <a:ahLst/>
              <a:cxnLst/>
              <a:rect l="l" t="t" r="r" b="b"/>
              <a:pathLst>
                <a:path w="2648650" h="1306784">
                  <a:moveTo>
                    <a:pt x="25016" y="0"/>
                  </a:moveTo>
                  <a:lnTo>
                    <a:pt x="2623634" y="0"/>
                  </a:lnTo>
                  <a:cubicBezTo>
                    <a:pt x="2630268" y="0"/>
                    <a:pt x="2636631" y="2636"/>
                    <a:pt x="2641323" y="7327"/>
                  </a:cubicBezTo>
                  <a:cubicBezTo>
                    <a:pt x="2646014" y="12018"/>
                    <a:pt x="2648650" y="18381"/>
                    <a:pt x="2648650" y="25016"/>
                  </a:cubicBezTo>
                  <a:lnTo>
                    <a:pt x="2648650" y="1281768"/>
                  </a:lnTo>
                  <a:cubicBezTo>
                    <a:pt x="2648650" y="1288402"/>
                    <a:pt x="2646014" y="1294765"/>
                    <a:pt x="2641323" y="1299457"/>
                  </a:cubicBezTo>
                  <a:cubicBezTo>
                    <a:pt x="2636631" y="1304148"/>
                    <a:pt x="2630268" y="1306784"/>
                    <a:pt x="2623634" y="1306784"/>
                  </a:cubicBezTo>
                  <a:lnTo>
                    <a:pt x="25016" y="1306784"/>
                  </a:lnTo>
                  <a:cubicBezTo>
                    <a:pt x="11200" y="1306784"/>
                    <a:pt x="0" y="1295584"/>
                    <a:pt x="0" y="1281768"/>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6" name="TextBox 26"/>
            <p:cNvSpPr txBox="1"/>
            <p:nvPr/>
          </p:nvSpPr>
          <p:spPr>
            <a:xfrm>
              <a:off x="0" y="-38100"/>
              <a:ext cx="2648650" cy="1344884"/>
            </a:xfrm>
            <a:prstGeom prst="rect">
              <a:avLst/>
            </a:prstGeom>
          </p:spPr>
          <p:txBody>
            <a:bodyPr lIns="36102" tIns="36102" rIns="36102" bIns="36102" rtlCol="0" anchor="ctr"/>
            <a:lstStyle/>
            <a:p>
              <a:pPr algn="ctr">
                <a:lnSpc>
                  <a:spcPts val="1890"/>
                </a:lnSpc>
              </a:pPr>
              <a:endParaRPr/>
            </a:p>
          </p:txBody>
        </p:sp>
      </p:grpSp>
      <p:graphicFrame>
        <p:nvGraphicFramePr>
          <p:cNvPr id="27" name="Table 27"/>
          <p:cNvGraphicFramePr>
            <a:graphicFrameLocks noGrp="1"/>
          </p:cNvGraphicFramePr>
          <p:nvPr/>
        </p:nvGraphicFramePr>
        <p:xfrm>
          <a:off x="2902185" y="7808460"/>
          <a:ext cx="6963922" cy="733424"/>
        </p:xfrm>
        <a:graphic>
          <a:graphicData uri="http://schemas.openxmlformats.org/drawingml/2006/table">
            <a:tbl>
              <a:tblPr/>
              <a:tblGrid>
                <a:gridCol w="2711363">
                  <a:extLst>
                    <a:ext uri="{9D8B030D-6E8A-4147-A177-3AD203B41FA5}">
                      <a16:colId xmlns:a16="http://schemas.microsoft.com/office/drawing/2014/main" val="20000"/>
                    </a:ext>
                  </a:extLst>
                </a:gridCol>
                <a:gridCol w="1537780">
                  <a:extLst>
                    <a:ext uri="{9D8B030D-6E8A-4147-A177-3AD203B41FA5}">
                      <a16:colId xmlns:a16="http://schemas.microsoft.com/office/drawing/2014/main" val="20001"/>
                    </a:ext>
                  </a:extLst>
                </a:gridCol>
                <a:gridCol w="1400870">
                  <a:extLst>
                    <a:ext uri="{9D8B030D-6E8A-4147-A177-3AD203B41FA5}">
                      <a16:colId xmlns:a16="http://schemas.microsoft.com/office/drawing/2014/main" val="20002"/>
                    </a:ext>
                  </a:extLst>
                </a:gridCol>
                <a:gridCol w="1313909">
                  <a:extLst>
                    <a:ext uri="{9D8B030D-6E8A-4147-A177-3AD203B41FA5}">
                      <a16:colId xmlns:a16="http://schemas.microsoft.com/office/drawing/2014/main" val="20003"/>
                    </a:ext>
                  </a:extLst>
                </a:gridCol>
              </a:tblGrid>
              <a:tr h="366712">
                <a:tc>
                  <a:txBody>
                    <a:bodyPr/>
                    <a:lstStyle/>
                    <a:p>
                      <a:pPr algn="ctr">
                        <a:lnSpc>
                          <a:spcPts val="1679"/>
                        </a:lnSpc>
                        <a:defRPr/>
                      </a:pP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2023/24</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2024/25</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 change</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712">
                <a:tc>
                  <a:txBody>
                    <a:bodyPr/>
                    <a:lstStyle/>
                    <a:p>
                      <a:pPr algn="l">
                        <a:lnSpc>
                          <a:spcPts val="1679"/>
                        </a:lnSpc>
                        <a:defRPr/>
                      </a:pPr>
                      <a:r>
                        <a:rPr lang="en-US" sz="1200">
                          <a:solidFill>
                            <a:srgbClr val="000000"/>
                          </a:solidFill>
                          <a:latin typeface="Poppins"/>
                          <a:ea typeface="Poppins"/>
                          <a:cs typeface="Poppins"/>
                          <a:sym typeface="Poppins"/>
                        </a:rPr>
                        <a:t>Shorter stays in ED &lt;6hrs </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70.1%</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74.2%</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944D"/>
                          </a:solidFill>
                          <a:latin typeface="Poppins Bold"/>
                          <a:ea typeface="Poppins Bold"/>
                          <a:cs typeface="Poppins Bold"/>
                          <a:sym typeface="Poppins Bold"/>
                        </a:rPr>
                        <a:t>4.1%</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8" name="Picture 28"/>
          <p:cNvPicPr>
            <a:picLocks noChangeAspect="1"/>
          </p:cNvPicPr>
          <p:nvPr/>
        </p:nvPicPr>
        <p:blipFill>
          <a:blip r:embed="rId2"/>
          <a:stretch>
            <a:fillRect/>
          </a:stretch>
        </p:blipFill>
        <p:spPr>
          <a:xfrm>
            <a:off x="6997241" y="4130999"/>
            <a:ext cx="2733210" cy="1387672"/>
          </a:xfrm>
          <a:prstGeom prst="rect">
            <a:avLst/>
          </a:prstGeom>
        </p:spPr>
      </p:pic>
      <p:sp>
        <p:nvSpPr>
          <p:cNvPr id="29" name="AutoShape 29"/>
          <p:cNvSpPr/>
          <p:nvPr/>
        </p:nvSpPr>
        <p:spPr>
          <a:xfrm>
            <a:off x="9321390" y="4210418"/>
            <a:ext cx="0" cy="1158014"/>
          </a:xfrm>
          <a:prstGeom prst="line">
            <a:avLst/>
          </a:prstGeom>
          <a:ln w="38100" cap="flat">
            <a:solidFill>
              <a:srgbClr val="FF3131">
                <a:alpha val="60000"/>
              </a:srgbClr>
            </a:solidFill>
            <a:prstDash val="sysDot"/>
            <a:headEnd type="none" w="sm" len="sm"/>
            <a:tailEnd type="none" w="sm" len="sm"/>
          </a:ln>
        </p:spPr>
        <p:txBody>
          <a:bodyPr/>
          <a:lstStyle/>
          <a:p>
            <a:endParaRPr lang="en-NZ"/>
          </a:p>
        </p:txBody>
      </p:sp>
      <p:pic>
        <p:nvPicPr>
          <p:cNvPr id="30" name="Picture 30" descr="Bar graph showing performance"/>
          <p:cNvPicPr>
            <a:picLocks noChangeAspect="1"/>
          </p:cNvPicPr>
          <p:nvPr/>
        </p:nvPicPr>
        <p:blipFill>
          <a:blip r:embed="rId3"/>
          <a:stretch>
            <a:fillRect/>
          </a:stretch>
        </p:blipFill>
        <p:spPr>
          <a:xfrm>
            <a:off x="11761215" y="3678674"/>
            <a:ext cx="6350064" cy="8138130"/>
          </a:xfrm>
          <a:prstGeom prst="rect">
            <a:avLst/>
          </a:prstGeom>
        </p:spPr>
      </p:pic>
      <p:sp>
        <p:nvSpPr>
          <p:cNvPr id="31" name="AutoShape 31"/>
          <p:cNvSpPr/>
          <p:nvPr/>
        </p:nvSpPr>
        <p:spPr>
          <a:xfrm>
            <a:off x="16144955" y="4210418"/>
            <a:ext cx="0" cy="6928210"/>
          </a:xfrm>
          <a:prstGeom prst="line">
            <a:avLst/>
          </a:prstGeom>
          <a:ln w="38100" cap="flat">
            <a:solidFill>
              <a:srgbClr val="FF3131">
                <a:alpha val="56863"/>
              </a:srgbClr>
            </a:solidFill>
            <a:prstDash val="sysDot"/>
            <a:headEnd type="none" w="sm" len="sm"/>
            <a:tailEnd type="none" w="sm" len="sm"/>
          </a:ln>
        </p:spPr>
        <p:txBody>
          <a:bodyPr/>
          <a:lstStyle/>
          <a:p>
            <a:endParaRPr lang="en-NZ"/>
          </a:p>
        </p:txBody>
      </p:sp>
      <p:sp>
        <p:nvSpPr>
          <p:cNvPr id="32" name="AutoShape 32"/>
          <p:cNvSpPr/>
          <p:nvPr/>
        </p:nvSpPr>
        <p:spPr>
          <a:xfrm flipH="1">
            <a:off x="15572191" y="398845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33" name="AutoShape 33"/>
          <p:cNvSpPr/>
          <p:nvPr/>
        </p:nvSpPr>
        <p:spPr>
          <a:xfrm flipH="1" flipV="1">
            <a:off x="15572191" y="4082390"/>
            <a:ext cx="648425" cy="0"/>
          </a:xfrm>
          <a:prstGeom prst="line">
            <a:avLst/>
          </a:prstGeom>
          <a:ln w="38100" cap="flat">
            <a:solidFill>
              <a:srgbClr val="FF914D"/>
            </a:solidFill>
            <a:prstDash val="solid"/>
            <a:headEnd type="none" w="sm" len="sm"/>
            <a:tailEnd type="none" w="sm" len="sm"/>
          </a:ln>
        </p:spPr>
        <p:txBody>
          <a:bodyPr/>
          <a:lstStyle/>
          <a:p>
            <a:endParaRPr lang="en-NZ"/>
          </a:p>
        </p:txBody>
      </p:sp>
      <p:grpSp>
        <p:nvGrpSpPr>
          <p:cNvPr id="34" name="Group 34"/>
          <p:cNvGrpSpPr/>
          <p:nvPr/>
        </p:nvGrpSpPr>
        <p:grpSpPr>
          <a:xfrm>
            <a:off x="3024912" y="6152949"/>
            <a:ext cx="3100420" cy="876428"/>
            <a:chOff x="0" y="0"/>
            <a:chExt cx="1105605" cy="312533"/>
          </a:xfrm>
        </p:grpSpPr>
        <p:sp>
          <p:nvSpPr>
            <p:cNvPr id="35" name="Freeform 35"/>
            <p:cNvSpPr/>
            <p:nvPr/>
          </p:nvSpPr>
          <p:spPr>
            <a:xfrm>
              <a:off x="0" y="0"/>
              <a:ext cx="1105605" cy="312533"/>
            </a:xfrm>
            <a:custGeom>
              <a:avLst/>
              <a:gdLst/>
              <a:ahLst/>
              <a:cxnLst/>
              <a:rect l="l" t="t" r="r" b="b"/>
              <a:pathLst>
                <a:path w="1105605" h="312533">
                  <a:moveTo>
                    <a:pt x="59929" y="0"/>
                  </a:moveTo>
                  <a:lnTo>
                    <a:pt x="1045676" y="0"/>
                  </a:lnTo>
                  <a:cubicBezTo>
                    <a:pt x="1078774" y="0"/>
                    <a:pt x="1105605" y="26831"/>
                    <a:pt x="1105605" y="59929"/>
                  </a:cubicBezTo>
                  <a:lnTo>
                    <a:pt x="1105605" y="252604"/>
                  </a:lnTo>
                  <a:cubicBezTo>
                    <a:pt x="1105605" y="285702"/>
                    <a:pt x="1078774" y="312533"/>
                    <a:pt x="1045676" y="312533"/>
                  </a:cubicBezTo>
                  <a:lnTo>
                    <a:pt x="59929" y="312533"/>
                  </a:lnTo>
                  <a:cubicBezTo>
                    <a:pt x="44035" y="312533"/>
                    <a:pt x="28792" y="306219"/>
                    <a:pt x="17553" y="294980"/>
                  </a:cubicBezTo>
                  <a:cubicBezTo>
                    <a:pt x="6314" y="283741"/>
                    <a:pt x="0" y="268498"/>
                    <a:pt x="0" y="252604"/>
                  </a:cubicBezTo>
                  <a:lnTo>
                    <a:pt x="0" y="59929"/>
                  </a:lnTo>
                  <a:cubicBezTo>
                    <a:pt x="0" y="44035"/>
                    <a:pt x="6314" y="28792"/>
                    <a:pt x="17553" y="17553"/>
                  </a:cubicBezTo>
                  <a:cubicBezTo>
                    <a:pt x="28792" y="6314"/>
                    <a:pt x="44035" y="0"/>
                    <a:pt x="59929" y="0"/>
                  </a:cubicBezTo>
                  <a:close/>
                </a:path>
              </a:pathLst>
            </a:custGeom>
            <a:solidFill>
              <a:srgbClr val="4D2379"/>
            </a:solidFill>
          </p:spPr>
          <p:txBody>
            <a:bodyPr/>
            <a:lstStyle/>
            <a:p>
              <a:endParaRPr lang="en-NZ"/>
            </a:p>
          </p:txBody>
        </p:sp>
        <p:sp>
          <p:nvSpPr>
            <p:cNvPr id="36" name="TextBox 36"/>
            <p:cNvSpPr txBox="1"/>
            <p:nvPr/>
          </p:nvSpPr>
          <p:spPr>
            <a:xfrm>
              <a:off x="0" y="-38100"/>
              <a:ext cx="1105605" cy="350633"/>
            </a:xfrm>
            <a:prstGeom prst="rect">
              <a:avLst/>
            </a:prstGeom>
          </p:spPr>
          <p:txBody>
            <a:bodyPr lIns="36102" tIns="36102" rIns="36102" bIns="36102" rtlCol="0" anchor="ctr"/>
            <a:lstStyle/>
            <a:p>
              <a:pPr algn="ctr">
                <a:lnSpc>
                  <a:spcPts val="1890"/>
                </a:lnSpc>
              </a:pPr>
              <a:endParaRPr/>
            </a:p>
          </p:txBody>
        </p:sp>
      </p:grpSp>
      <p:grpSp>
        <p:nvGrpSpPr>
          <p:cNvPr id="37" name="Group 37"/>
          <p:cNvGrpSpPr/>
          <p:nvPr/>
        </p:nvGrpSpPr>
        <p:grpSpPr>
          <a:xfrm>
            <a:off x="6402266" y="6152949"/>
            <a:ext cx="3100420" cy="876428"/>
            <a:chOff x="0" y="0"/>
            <a:chExt cx="1105605" cy="312533"/>
          </a:xfrm>
        </p:grpSpPr>
        <p:sp>
          <p:nvSpPr>
            <p:cNvPr id="38" name="Freeform 38"/>
            <p:cNvSpPr/>
            <p:nvPr/>
          </p:nvSpPr>
          <p:spPr>
            <a:xfrm>
              <a:off x="0" y="0"/>
              <a:ext cx="1105605" cy="312533"/>
            </a:xfrm>
            <a:custGeom>
              <a:avLst/>
              <a:gdLst/>
              <a:ahLst/>
              <a:cxnLst/>
              <a:rect l="l" t="t" r="r" b="b"/>
              <a:pathLst>
                <a:path w="1105605" h="312533">
                  <a:moveTo>
                    <a:pt x="59929" y="0"/>
                  </a:moveTo>
                  <a:lnTo>
                    <a:pt x="1045676" y="0"/>
                  </a:lnTo>
                  <a:cubicBezTo>
                    <a:pt x="1078774" y="0"/>
                    <a:pt x="1105605" y="26831"/>
                    <a:pt x="1105605" y="59929"/>
                  </a:cubicBezTo>
                  <a:lnTo>
                    <a:pt x="1105605" y="252604"/>
                  </a:lnTo>
                  <a:cubicBezTo>
                    <a:pt x="1105605" y="285702"/>
                    <a:pt x="1078774" y="312533"/>
                    <a:pt x="1045676" y="312533"/>
                  </a:cubicBezTo>
                  <a:lnTo>
                    <a:pt x="59929" y="312533"/>
                  </a:lnTo>
                  <a:cubicBezTo>
                    <a:pt x="44035" y="312533"/>
                    <a:pt x="28792" y="306219"/>
                    <a:pt x="17553" y="294980"/>
                  </a:cubicBezTo>
                  <a:cubicBezTo>
                    <a:pt x="6314" y="283741"/>
                    <a:pt x="0" y="268498"/>
                    <a:pt x="0" y="252604"/>
                  </a:cubicBezTo>
                  <a:lnTo>
                    <a:pt x="0" y="59929"/>
                  </a:lnTo>
                  <a:cubicBezTo>
                    <a:pt x="0" y="44035"/>
                    <a:pt x="6314" y="28792"/>
                    <a:pt x="17553" y="17553"/>
                  </a:cubicBezTo>
                  <a:cubicBezTo>
                    <a:pt x="28792" y="6314"/>
                    <a:pt x="44035" y="0"/>
                    <a:pt x="59929" y="0"/>
                  </a:cubicBezTo>
                  <a:close/>
                </a:path>
              </a:pathLst>
            </a:custGeom>
            <a:solidFill>
              <a:srgbClr val="4D2379"/>
            </a:solidFill>
          </p:spPr>
          <p:txBody>
            <a:bodyPr/>
            <a:lstStyle/>
            <a:p>
              <a:endParaRPr lang="en-NZ"/>
            </a:p>
          </p:txBody>
        </p:sp>
        <p:sp>
          <p:nvSpPr>
            <p:cNvPr id="39" name="TextBox 39"/>
            <p:cNvSpPr txBox="1"/>
            <p:nvPr/>
          </p:nvSpPr>
          <p:spPr>
            <a:xfrm>
              <a:off x="0" y="-38100"/>
              <a:ext cx="1105605" cy="350633"/>
            </a:xfrm>
            <a:prstGeom prst="rect">
              <a:avLst/>
            </a:prstGeom>
          </p:spPr>
          <p:txBody>
            <a:bodyPr lIns="36102" tIns="36102" rIns="36102" bIns="36102" rtlCol="0" anchor="ctr"/>
            <a:lstStyle/>
            <a:p>
              <a:pPr algn="ctr">
                <a:lnSpc>
                  <a:spcPts val="1890"/>
                </a:lnSpc>
              </a:pPr>
              <a:endParaRPr/>
            </a:p>
          </p:txBody>
        </p:sp>
      </p:grpSp>
      <p:sp>
        <p:nvSpPr>
          <p:cNvPr id="40" name="Freeform 40"/>
          <p:cNvSpPr/>
          <p:nvPr/>
        </p:nvSpPr>
        <p:spPr>
          <a:xfrm>
            <a:off x="2719252" y="2343224"/>
            <a:ext cx="2941388" cy="791103"/>
          </a:xfrm>
          <a:custGeom>
            <a:avLst/>
            <a:gdLst/>
            <a:ahLst/>
            <a:cxnLst/>
            <a:rect l="l" t="t" r="r" b="b"/>
            <a:pathLst>
              <a:path w="2941388" h="791103">
                <a:moveTo>
                  <a:pt x="0" y="0"/>
                </a:moveTo>
                <a:lnTo>
                  <a:pt x="2941387" y="0"/>
                </a:lnTo>
                <a:lnTo>
                  <a:pt x="2941387" y="791103"/>
                </a:lnTo>
                <a:lnTo>
                  <a:pt x="0" y="791103"/>
                </a:lnTo>
                <a:lnTo>
                  <a:pt x="0" y="0"/>
                </a:lnTo>
                <a:close/>
              </a:path>
            </a:pathLst>
          </a:custGeom>
          <a:blipFill>
            <a:blip r:embed="rId4"/>
            <a:stretch>
              <a:fillRect/>
            </a:stretch>
          </a:blipFill>
        </p:spPr>
        <p:txBody>
          <a:bodyPr/>
          <a:lstStyle/>
          <a:p>
            <a:endParaRPr lang="en-NZ"/>
          </a:p>
        </p:txBody>
      </p:sp>
      <p:sp>
        <p:nvSpPr>
          <p:cNvPr id="41" name="Freeform 41"/>
          <p:cNvSpPr/>
          <p:nvPr/>
        </p:nvSpPr>
        <p:spPr>
          <a:xfrm>
            <a:off x="2738221" y="4278707"/>
            <a:ext cx="2809704" cy="1067687"/>
          </a:xfrm>
          <a:custGeom>
            <a:avLst/>
            <a:gdLst/>
            <a:ahLst/>
            <a:cxnLst/>
            <a:rect l="l" t="t" r="r" b="b"/>
            <a:pathLst>
              <a:path w="2809704" h="1067687">
                <a:moveTo>
                  <a:pt x="0" y="0"/>
                </a:moveTo>
                <a:lnTo>
                  <a:pt x="2809704" y="0"/>
                </a:lnTo>
                <a:lnTo>
                  <a:pt x="2809704" y="1067687"/>
                </a:lnTo>
                <a:lnTo>
                  <a:pt x="0" y="1067687"/>
                </a:lnTo>
                <a:lnTo>
                  <a:pt x="0" y="0"/>
                </a:lnTo>
                <a:close/>
              </a:path>
            </a:pathLst>
          </a:custGeom>
          <a:blipFill>
            <a:blip r:embed="rId5"/>
            <a:stretch>
              <a:fillRect/>
            </a:stretch>
          </a:blipFill>
        </p:spPr>
        <p:txBody>
          <a:bodyPr/>
          <a:lstStyle/>
          <a:p>
            <a:endParaRPr lang="en-NZ"/>
          </a:p>
        </p:txBody>
      </p:sp>
      <p:sp>
        <p:nvSpPr>
          <p:cNvPr id="42" name="TextBox 42"/>
          <p:cNvSpPr txBox="1"/>
          <p:nvPr/>
        </p:nvSpPr>
        <p:spPr>
          <a:xfrm>
            <a:off x="5888948" y="2263217"/>
            <a:ext cx="8746947" cy="853311"/>
          </a:xfrm>
          <a:prstGeom prst="rect">
            <a:avLst/>
          </a:prstGeom>
        </p:spPr>
        <p:txBody>
          <a:bodyPr lIns="0" tIns="0" rIns="0" bIns="0" rtlCol="0" anchor="t">
            <a:spAutoFit/>
          </a:bodyPr>
          <a:lstStyle/>
          <a:p>
            <a:pPr algn="ctr">
              <a:lnSpc>
                <a:spcPts val="4031"/>
              </a:lnSpc>
            </a:pPr>
            <a:r>
              <a:rPr lang="en-US" sz="2879" b="1">
                <a:solidFill>
                  <a:srgbClr val="FFFFFF"/>
                </a:solidFill>
                <a:latin typeface="Poppins Bold"/>
                <a:ea typeface="Poppins Bold"/>
                <a:cs typeface="Poppins Bold"/>
                <a:sym typeface="Poppins Bold"/>
              </a:rPr>
              <a:t>Shorter stays in emergency departments</a:t>
            </a:r>
          </a:p>
          <a:p>
            <a:pPr algn="ctr">
              <a:lnSpc>
                <a:spcPts val="2771"/>
              </a:lnSpc>
            </a:pPr>
            <a:r>
              <a:rPr lang="en-US" sz="1979">
                <a:solidFill>
                  <a:srgbClr val="FFFFFF"/>
                </a:solidFill>
                <a:latin typeface="Poppins"/>
                <a:ea typeface="Poppins"/>
                <a:cs typeface="Poppins"/>
                <a:sym typeface="Poppins"/>
              </a:rPr>
              <a:t>2030 target = 95%</a:t>
            </a:r>
          </a:p>
        </p:txBody>
      </p:sp>
      <p:sp>
        <p:nvSpPr>
          <p:cNvPr id="43" name="TextBox 43"/>
          <p:cNvSpPr txBox="1"/>
          <p:nvPr/>
        </p:nvSpPr>
        <p:spPr>
          <a:xfrm>
            <a:off x="2679923" y="3401648"/>
            <a:ext cx="14781821" cy="187872"/>
          </a:xfrm>
          <a:prstGeom prst="rect">
            <a:avLst/>
          </a:prstGeom>
        </p:spPr>
        <p:txBody>
          <a:bodyPr lIns="0" tIns="0" rIns="0" bIns="0" rtlCol="0" anchor="t">
            <a:spAutoFit/>
          </a:bodyPr>
          <a:lstStyle/>
          <a:p>
            <a:pPr>
              <a:lnSpc>
                <a:spcPts val="1456"/>
              </a:lnSpc>
            </a:pPr>
            <a:r>
              <a:rPr lang="en-US" sz="1214">
                <a:solidFill>
                  <a:srgbClr val="000000"/>
                </a:solidFill>
                <a:latin typeface="Poppins"/>
                <a:ea typeface="Poppins"/>
                <a:cs typeface="Poppins"/>
                <a:sym typeface="Poppins"/>
              </a:rPr>
              <a:t>This measure reports patients admitted, discharged or transferred from an ED within six hours as a percentage of all patients who attended ED.</a:t>
            </a:r>
          </a:p>
        </p:txBody>
      </p:sp>
      <p:sp>
        <p:nvSpPr>
          <p:cNvPr id="44" name="TextBox 44"/>
          <p:cNvSpPr txBox="1"/>
          <p:nvPr/>
        </p:nvSpPr>
        <p:spPr>
          <a:xfrm>
            <a:off x="8673134" y="392616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45" name="TextBox 45"/>
          <p:cNvSpPr txBox="1"/>
          <p:nvPr/>
        </p:nvSpPr>
        <p:spPr>
          <a:xfrm>
            <a:off x="2902185" y="7400118"/>
            <a:ext cx="4922079" cy="305405"/>
          </a:xfrm>
          <a:prstGeom prst="rect">
            <a:avLst/>
          </a:prstGeom>
        </p:spPr>
        <p:txBody>
          <a:bodyPr lIns="0" tIns="0" rIns="0" bIns="0" rtlCol="0" anchor="t">
            <a:spAutoFit/>
          </a:bodyPr>
          <a:lstStyle/>
          <a:p>
            <a:pPr>
              <a:lnSpc>
                <a:spcPts val="2532"/>
              </a:lnSpc>
            </a:pPr>
            <a:r>
              <a:rPr lang="en-US" sz="1809" b="1">
                <a:solidFill>
                  <a:srgbClr val="4D2379"/>
                </a:solidFill>
                <a:latin typeface="Poppins Bold"/>
                <a:ea typeface="Poppins Bold"/>
                <a:cs typeface="Poppins Bold"/>
                <a:sym typeface="Poppins Bold"/>
              </a:rPr>
              <a:t>Q3 results compared with Q3 last year</a:t>
            </a:r>
          </a:p>
        </p:txBody>
      </p:sp>
      <p:sp>
        <p:nvSpPr>
          <p:cNvPr id="46" name="TextBox 46"/>
          <p:cNvSpPr txBox="1"/>
          <p:nvPr/>
        </p:nvSpPr>
        <p:spPr>
          <a:xfrm>
            <a:off x="2909089" y="9113857"/>
            <a:ext cx="7141475" cy="3259418"/>
          </a:xfrm>
          <a:prstGeom prst="rect">
            <a:avLst/>
          </a:prstGeom>
        </p:spPr>
        <p:txBody>
          <a:bodyPr lIns="0" tIns="0" rIns="0" bIns="0" rtlCol="0" anchor="t">
            <a:spAutoFit/>
          </a:bodyPr>
          <a:lstStyle/>
          <a:p>
            <a:pPr>
              <a:lnSpc>
                <a:spcPts val="1458"/>
              </a:lnSpc>
            </a:pPr>
            <a:r>
              <a:rPr lang="en-US" sz="1041" spc="-26">
                <a:solidFill>
                  <a:srgbClr val="000000"/>
                </a:solidFill>
                <a:latin typeface="Poppins"/>
                <a:ea typeface="Poppins"/>
                <a:cs typeface="Poppins"/>
                <a:sym typeface="Poppins"/>
              </a:rPr>
              <a:t>Improvement continues as hospitals across the country embed their acute flow improvement plans. The 2024/25 milestone has been achieved nationally, and in Te Waipounamu and Te Manawa Taki regions.  </a:t>
            </a:r>
          </a:p>
          <a:p>
            <a:pPr>
              <a:lnSpc>
                <a:spcPts val="1458"/>
              </a:lnSpc>
            </a:pPr>
            <a:r>
              <a:rPr lang="en-US" sz="1041" spc="-26">
                <a:solidFill>
                  <a:srgbClr val="000000"/>
                </a:solidFill>
                <a:latin typeface="Poppins"/>
                <a:ea typeface="Poppins"/>
                <a:cs typeface="Poppins"/>
                <a:sym typeface="Poppins"/>
              </a:rPr>
              <a:t>Central remains the lowest performing region and all districts in the region are focused on implementing actions set out in their 90-day plans to lift performance. Actions include:  </a:t>
            </a:r>
          </a:p>
          <a:p>
            <a:pPr marL="224909" lvl="1" indent="-112455">
              <a:lnSpc>
                <a:spcPts val="1458"/>
              </a:lnSpc>
              <a:buFont typeface="Arial"/>
              <a:buChar char="•"/>
            </a:pPr>
            <a:r>
              <a:rPr lang="en-US" sz="1041" spc="-26">
                <a:solidFill>
                  <a:srgbClr val="000000"/>
                </a:solidFill>
                <a:latin typeface="Poppins"/>
                <a:ea typeface="Poppins"/>
                <a:cs typeface="Poppins"/>
                <a:sym typeface="Poppins"/>
              </a:rPr>
              <a:t>implementation of an ambulatory care, treat and discharge, model of care at Wellington Hospital ED </a:t>
            </a:r>
          </a:p>
          <a:p>
            <a:pPr marL="224909" lvl="1" indent="-112455">
              <a:lnSpc>
                <a:spcPts val="1458"/>
              </a:lnSpc>
              <a:buFont typeface="Arial"/>
              <a:buChar char="•"/>
            </a:pPr>
            <a:r>
              <a:rPr lang="en-US" sz="1041" spc="-26">
                <a:solidFill>
                  <a:srgbClr val="000000"/>
                </a:solidFill>
                <a:latin typeface="Poppins"/>
                <a:ea typeface="Poppins"/>
                <a:cs typeface="Poppins"/>
                <a:sym typeface="Poppins"/>
              </a:rPr>
              <a:t>48 additional rest home and hospital-level care beds in Wellington and 10 hospital-level care beds in Pahiatua </a:t>
            </a:r>
          </a:p>
          <a:p>
            <a:pPr marL="224909" lvl="1" indent="-112455">
              <a:lnSpc>
                <a:spcPts val="1458"/>
              </a:lnSpc>
              <a:buFont typeface="Arial"/>
              <a:buChar char="•"/>
            </a:pPr>
            <a:r>
              <a:rPr lang="en-US" sz="1041" spc="-26">
                <a:solidFill>
                  <a:srgbClr val="000000"/>
                </a:solidFill>
                <a:latin typeface="Poppins"/>
                <a:ea typeface="Poppins"/>
                <a:cs typeface="Poppins"/>
                <a:sym typeface="Poppins"/>
              </a:rPr>
              <a:t>increased frontline positions at Wairarapa Hospital, with the addition of two new roles (triage nurse and senior doctor/nurse practitioner) </a:t>
            </a:r>
          </a:p>
          <a:p>
            <a:pPr marL="224909" lvl="1" indent="-112455">
              <a:lnSpc>
                <a:spcPts val="1458"/>
              </a:lnSpc>
              <a:buFont typeface="Arial"/>
              <a:buChar char="•"/>
            </a:pPr>
            <a:r>
              <a:rPr lang="en-US" sz="1041" spc="-26">
                <a:solidFill>
                  <a:srgbClr val="000000"/>
                </a:solidFill>
                <a:latin typeface="Poppins"/>
                <a:ea typeface="Poppins"/>
                <a:cs typeface="Poppins"/>
                <a:sym typeface="Poppins"/>
              </a:rPr>
              <a:t>implemented an electronic medication management system, MedChart, at MidCentral to streamline workflows, improve patient safety, and enhance efficiency reducing administrative workload. </a:t>
            </a:r>
          </a:p>
          <a:p>
            <a:pPr>
              <a:lnSpc>
                <a:spcPts val="1458"/>
              </a:lnSpc>
            </a:pPr>
            <a:r>
              <a:rPr lang="en-US" sz="1041" spc="-26">
                <a:solidFill>
                  <a:srgbClr val="000000"/>
                </a:solidFill>
                <a:latin typeface="Poppins"/>
                <a:ea typeface="Poppins"/>
                <a:cs typeface="Poppins"/>
                <a:sym typeface="Poppins"/>
              </a:rPr>
              <a:t>More than 3,000 patients have been through North Shore Hospital’s transitional lounge since October. Nineteen hospitals throughout the country have a dedicated transit or discharge lounge. </a:t>
            </a:r>
          </a:p>
          <a:p>
            <a:pPr>
              <a:lnSpc>
                <a:spcPts val="1458"/>
              </a:lnSpc>
            </a:pPr>
            <a:r>
              <a:rPr lang="en-US" sz="1041" spc="-26">
                <a:solidFill>
                  <a:srgbClr val="000000"/>
                </a:solidFill>
                <a:latin typeface="Poppins"/>
                <a:ea typeface="Poppins"/>
                <a:cs typeface="Poppins"/>
                <a:sym typeface="Poppins"/>
              </a:rPr>
              <a:t>Permanent 24/7 ED security guard positions were filled at each of the eight priority EDs - Waitākere, North Shore, Auckland City, Middlemore, Waikato, Wellington, Christchurch and Dunedin. Ensuring safety in EDs remains a priority to reduce incidents of violence to better protect staff and patients, which will improve timeliness of care provided and contribute towards performance in this health target. </a:t>
            </a:r>
          </a:p>
          <a:p>
            <a:pPr>
              <a:lnSpc>
                <a:spcPts val="1458"/>
              </a:lnSpc>
            </a:pPr>
            <a:endParaRPr lang="en-US" sz="1041" spc="-26">
              <a:solidFill>
                <a:srgbClr val="000000"/>
              </a:solidFill>
              <a:latin typeface="Poppins"/>
              <a:ea typeface="Poppins"/>
              <a:cs typeface="Poppins"/>
              <a:sym typeface="Poppins"/>
            </a:endParaRPr>
          </a:p>
        </p:txBody>
      </p:sp>
      <p:sp>
        <p:nvSpPr>
          <p:cNvPr id="47" name="TextBox 47"/>
          <p:cNvSpPr txBox="1"/>
          <p:nvPr/>
        </p:nvSpPr>
        <p:spPr>
          <a:xfrm>
            <a:off x="2902185" y="8816907"/>
            <a:ext cx="4922079" cy="305405"/>
          </a:xfrm>
          <a:prstGeom prst="rect">
            <a:avLst/>
          </a:prstGeom>
        </p:spPr>
        <p:txBody>
          <a:bodyPr lIns="0" tIns="0" rIns="0" bIns="0" rtlCol="0" anchor="t">
            <a:spAutoFit/>
          </a:bodyPr>
          <a:lstStyle/>
          <a:p>
            <a:pPr>
              <a:lnSpc>
                <a:spcPts val="2532"/>
              </a:lnSpc>
            </a:pPr>
            <a:r>
              <a:rPr lang="en-US" sz="1809" b="1">
                <a:solidFill>
                  <a:srgbClr val="4D2379"/>
                </a:solidFill>
                <a:latin typeface="Poppins Bold"/>
                <a:ea typeface="Poppins Bold"/>
                <a:cs typeface="Poppins Bold"/>
                <a:sym typeface="Poppins Bold"/>
              </a:rPr>
              <a:t>Q3 overview</a:t>
            </a:r>
          </a:p>
        </p:txBody>
      </p:sp>
      <p:sp>
        <p:nvSpPr>
          <p:cNvPr id="48" name="TextBox 48"/>
          <p:cNvSpPr txBox="1"/>
          <p:nvPr/>
        </p:nvSpPr>
        <p:spPr>
          <a:xfrm>
            <a:off x="2798625" y="3893544"/>
            <a:ext cx="1787277" cy="305148"/>
          </a:xfrm>
          <a:prstGeom prst="rect">
            <a:avLst/>
          </a:prstGeom>
        </p:spPr>
        <p:txBody>
          <a:bodyPr lIns="0" tIns="0" rIns="0" bIns="0" rtlCol="0" anchor="t">
            <a:spAutoFit/>
          </a:bodyPr>
          <a:lstStyle/>
          <a:p>
            <a:pPr algn="ctr">
              <a:lnSpc>
                <a:spcPts val="2520"/>
              </a:lnSpc>
            </a:pPr>
            <a:r>
              <a:rPr lang="en-US" b="1">
                <a:solidFill>
                  <a:srgbClr val="4D2379"/>
                </a:solidFill>
                <a:latin typeface="Poppins Bold"/>
                <a:ea typeface="Poppins Bold"/>
                <a:cs typeface="Poppins Bold"/>
                <a:sym typeface="Poppins Bold"/>
              </a:rPr>
              <a:t>National result </a:t>
            </a:r>
          </a:p>
        </p:txBody>
      </p:sp>
      <p:sp>
        <p:nvSpPr>
          <p:cNvPr id="49" name="TextBox 49"/>
          <p:cNvSpPr txBox="1"/>
          <p:nvPr/>
        </p:nvSpPr>
        <p:spPr>
          <a:xfrm>
            <a:off x="5972921" y="3893544"/>
            <a:ext cx="2043815" cy="305148"/>
          </a:xfrm>
          <a:prstGeom prst="rect">
            <a:avLst/>
          </a:prstGeom>
        </p:spPr>
        <p:txBody>
          <a:bodyPr wrap="square" lIns="0" tIns="0" rIns="0" bIns="0" rtlCol="0" anchor="t">
            <a:spAutoFit/>
          </a:bodyPr>
          <a:lstStyle/>
          <a:p>
            <a:pPr algn="ctr">
              <a:lnSpc>
                <a:spcPts val="2520"/>
              </a:lnSpc>
            </a:pPr>
            <a:r>
              <a:rPr lang="en-US" b="1" dirty="0">
                <a:solidFill>
                  <a:srgbClr val="4D2379"/>
                </a:solidFill>
                <a:latin typeface="Poppins Bold"/>
                <a:ea typeface="Poppins Bold"/>
                <a:cs typeface="Poppins Bold"/>
                <a:sym typeface="Poppins Bold"/>
              </a:rPr>
              <a:t>Results by region</a:t>
            </a:r>
          </a:p>
        </p:txBody>
      </p:sp>
      <p:sp>
        <p:nvSpPr>
          <p:cNvPr id="50" name="TextBox 50"/>
          <p:cNvSpPr txBox="1"/>
          <p:nvPr/>
        </p:nvSpPr>
        <p:spPr>
          <a:xfrm>
            <a:off x="10499529" y="3915429"/>
            <a:ext cx="2242535" cy="327910"/>
          </a:xfrm>
          <a:prstGeom prst="rect">
            <a:avLst/>
          </a:prstGeom>
        </p:spPr>
        <p:txBody>
          <a:bodyPr wrap="square" lIns="0" tIns="0" rIns="0" bIns="0" rtlCol="0" anchor="t">
            <a:spAutoFit/>
          </a:bodyPr>
          <a:lstStyle/>
          <a:p>
            <a:pPr algn="ctr">
              <a:lnSpc>
                <a:spcPts val="2660"/>
              </a:lnSpc>
            </a:pPr>
            <a:r>
              <a:rPr lang="en-US" sz="1900" b="1" dirty="0">
                <a:solidFill>
                  <a:srgbClr val="4D2379"/>
                </a:solidFill>
                <a:latin typeface="Poppins Bold"/>
                <a:ea typeface="Poppins Bold"/>
                <a:cs typeface="Poppins Bold"/>
                <a:sym typeface="Poppins Bold"/>
              </a:rPr>
              <a:t>Results by district</a:t>
            </a:r>
          </a:p>
        </p:txBody>
      </p:sp>
      <p:sp>
        <p:nvSpPr>
          <p:cNvPr id="51" name="TextBox 51"/>
          <p:cNvSpPr txBox="1"/>
          <p:nvPr/>
        </p:nvSpPr>
        <p:spPr>
          <a:xfrm>
            <a:off x="6004185" y="4318232"/>
            <a:ext cx="1154609" cy="953210"/>
          </a:xfrm>
          <a:prstGeom prst="rect">
            <a:avLst/>
          </a:prstGeom>
        </p:spPr>
        <p:txBody>
          <a:bodyPr lIns="0" tIns="0" rIns="0" bIns="0" rtlCol="0" anchor="t">
            <a:spAutoFit/>
          </a:bodyPr>
          <a:lstStyle/>
          <a:p>
            <a:pPr algn="r">
              <a:lnSpc>
                <a:spcPts val="1892"/>
              </a:lnSpc>
            </a:pPr>
            <a:r>
              <a:rPr lang="en-US" sz="1100">
                <a:solidFill>
                  <a:srgbClr val="000000"/>
                </a:solidFill>
                <a:latin typeface="Poppins"/>
                <a:ea typeface="Poppins"/>
                <a:cs typeface="Poppins"/>
                <a:sym typeface="Poppins"/>
              </a:rPr>
              <a:t>Te Waipounamu</a:t>
            </a:r>
          </a:p>
          <a:p>
            <a:pPr algn="r">
              <a:lnSpc>
                <a:spcPts val="1892"/>
              </a:lnSpc>
            </a:pPr>
            <a:r>
              <a:rPr lang="en-US" sz="1100">
                <a:solidFill>
                  <a:srgbClr val="000000"/>
                </a:solidFill>
                <a:latin typeface="Poppins"/>
                <a:ea typeface="Poppins"/>
                <a:cs typeface="Poppins"/>
                <a:sym typeface="Poppins"/>
              </a:rPr>
              <a:t>Te Manawa Taki</a:t>
            </a:r>
          </a:p>
          <a:p>
            <a:pPr algn="r">
              <a:lnSpc>
                <a:spcPts val="1892"/>
              </a:lnSpc>
            </a:pPr>
            <a:r>
              <a:rPr lang="en-US" sz="1100">
                <a:solidFill>
                  <a:srgbClr val="000000"/>
                </a:solidFill>
                <a:latin typeface="Poppins"/>
                <a:ea typeface="Poppins"/>
                <a:cs typeface="Poppins"/>
                <a:sym typeface="Poppins"/>
              </a:rPr>
              <a:t>Northern</a:t>
            </a:r>
          </a:p>
          <a:p>
            <a:pPr algn="r">
              <a:lnSpc>
                <a:spcPts val="1892"/>
              </a:lnSpc>
            </a:pPr>
            <a:r>
              <a:rPr lang="en-US" sz="1100">
                <a:solidFill>
                  <a:srgbClr val="000000"/>
                </a:solidFill>
                <a:latin typeface="Poppins"/>
                <a:ea typeface="Poppins"/>
                <a:cs typeface="Poppins"/>
                <a:sym typeface="Poppins"/>
              </a:rPr>
              <a:t>Central | Ikaroa</a:t>
            </a:r>
          </a:p>
        </p:txBody>
      </p:sp>
      <p:sp>
        <p:nvSpPr>
          <p:cNvPr id="52" name="TextBox 52"/>
          <p:cNvSpPr txBox="1"/>
          <p:nvPr/>
        </p:nvSpPr>
        <p:spPr>
          <a:xfrm>
            <a:off x="10157078" y="4256928"/>
            <a:ext cx="2159934" cy="7150547"/>
          </a:xfrm>
          <a:prstGeom prst="rect">
            <a:avLst/>
          </a:prstGeom>
        </p:spPr>
        <p:txBody>
          <a:bodyPr lIns="0" tIns="0" rIns="0" bIns="0" rtlCol="0" anchor="t">
            <a:spAutoFit/>
          </a:bodyPr>
          <a:lstStyle/>
          <a:p>
            <a:pPr algn="r">
              <a:lnSpc>
                <a:spcPts val="2755"/>
              </a:lnSpc>
            </a:pPr>
            <a:r>
              <a:rPr lang="en-US" sz="1640">
                <a:solidFill>
                  <a:srgbClr val="000000"/>
                </a:solidFill>
                <a:latin typeface="Poppins"/>
                <a:ea typeface="Poppins"/>
                <a:cs typeface="Poppins"/>
                <a:sym typeface="Poppins"/>
              </a:rPr>
              <a:t>West Coast</a:t>
            </a:r>
          </a:p>
          <a:p>
            <a:pPr algn="r">
              <a:lnSpc>
                <a:spcPts val="2755"/>
              </a:lnSpc>
            </a:pPr>
            <a:r>
              <a:rPr lang="en-US" sz="1640">
                <a:solidFill>
                  <a:srgbClr val="000000"/>
                </a:solidFill>
                <a:latin typeface="Poppins"/>
                <a:ea typeface="Poppins"/>
                <a:cs typeface="Poppins"/>
                <a:sym typeface="Poppins"/>
              </a:rPr>
              <a:t>Tairāwhiti</a:t>
            </a:r>
          </a:p>
          <a:p>
            <a:pPr algn="r">
              <a:lnSpc>
                <a:spcPts val="2755"/>
              </a:lnSpc>
            </a:pPr>
            <a:r>
              <a:rPr lang="en-US" sz="1640">
                <a:solidFill>
                  <a:srgbClr val="000000"/>
                </a:solidFill>
                <a:latin typeface="Poppins"/>
                <a:ea typeface="Poppins"/>
                <a:cs typeface="Poppins"/>
                <a:sym typeface="Poppins"/>
              </a:rPr>
              <a:t>South Canterbury</a:t>
            </a:r>
          </a:p>
          <a:p>
            <a:pPr algn="r">
              <a:lnSpc>
                <a:spcPts val="2755"/>
              </a:lnSpc>
            </a:pPr>
            <a:r>
              <a:rPr lang="en-US" sz="1640">
                <a:solidFill>
                  <a:srgbClr val="000000"/>
                </a:solidFill>
                <a:latin typeface="Poppins"/>
                <a:ea typeface="Poppins"/>
                <a:cs typeface="Poppins"/>
                <a:sym typeface="Poppins"/>
              </a:rPr>
              <a:t>Lakes</a:t>
            </a:r>
          </a:p>
          <a:p>
            <a:pPr algn="r">
              <a:lnSpc>
                <a:spcPts val="2755"/>
              </a:lnSpc>
            </a:pPr>
            <a:r>
              <a:rPr lang="en-US" sz="1640">
                <a:solidFill>
                  <a:srgbClr val="000000"/>
                </a:solidFill>
                <a:latin typeface="Poppins"/>
                <a:ea typeface="Poppins"/>
                <a:cs typeface="Poppins"/>
                <a:sym typeface="Poppins"/>
              </a:rPr>
              <a:t>Northland</a:t>
            </a:r>
          </a:p>
          <a:p>
            <a:pPr algn="r">
              <a:lnSpc>
                <a:spcPts val="2755"/>
              </a:lnSpc>
            </a:pPr>
            <a:r>
              <a:rPr lang="en-US" sz="1640">
                <a:solidFill>
                  <a:srgbClr val="000000"/>
                </a:solidFill>
                <a:latin typeface="Poppins"/>
                <a:ea typeface="Poppins"/>
                <a:cs typeface="Poppins"/>
                <a:sym typeface="Poppins"/>
              </a:rPr>
              <a:t>Canterbury</a:t>
            </a:r>
          </a:p>
          <a:p>
            <a:pPr algn="r">
              <a:lnSpc>
                <a:spcPts val="2755"/>
              </a:lnSpc>
            </a:pPr>
            <a:r>
              <a:rPr lang="en-US" sz="1640">
                <a:solidFill>
                  <a:srgbClr val="000000"/>
                </a:solidFill>
                <a:latin typeface="Poppins"/>
                <a:ea typeface="Poppins"/>
                <a:cs typeface="Poppins"/>
                <a:sym typeface="Poppins"/>
              </a:rPr>
              <a:t>Nelson Marlborough</a:t>
            </a:r>
          </a:p>
          <a:p>
            <a:pPr algn="r">
              <a:lnSpc>
                <a:spcPts val="2755"/>
              </a:lnSpc>
            </a:pPr>
            <a:r>
              <a:rPr lang="en-US" sz="1640">
                <a:solidFill>
                  <a:srgbClr val="000000"/>
                </a:solidFill>
                <a:latin typeface="Poppins"/>
                <a:ea typeface="Poppins"/>
                <a:cs typeface="Poppins"/>
                <a:sym typeface="Poppins"/>
              </a:rPr>
              <a:t>Taranaki</a:t>
            </a:r>
          </a:p>
          <a:p>
            <a:pPr algn="r">
              <a:lnSpc>
                <a:spcPts val="2755"/>
              </a:lnSpc>
            </a:pPr>
            <a:r>
              <a:rPr lang="en-US" sz="1640">
                <a:solidFill>
                  <a:srgbClr val="000000"/>
                </a:solidFill>
                <a:latin typeface="Poppins"/>
                <a:ea typeface="Poppins"/>
                <a:cs typeface="Poppins"/>
                <a:sym typeface="Poppins"/>
              </a:rPr>
              <a:t>Bay of Plenty</a:t>
            </a:r>
          </a:p>
          <a:p>
            <a:pPr algn="r">
              <a:lnSpc>
                <a:spcPts val="2755"/>
              </a:lnSpc>
            </a:pPr>
            <a:r>
              <a:rPr lang="en-US" sz="1640">
                <a:solidFill>
                  <a:srgbClr val="000000"/>
                </a:solidFill>
                <a:latin typeface="Poppins"/>
                <a:ea typeface="Poppins"/>
                <a:cs typeface="Poppins"/>
                <a:sym typeface="Poppins"/>
              </a:rPr>
              <a:t>Southern</a:t>
            </a:r>
          </a:p>
          <a:p>
            <a:pPr algn="r">
              <a:lnSpc>
                <a:spcPts val="2755"/>
              </a:lnSpc>
            </a:pPr>
            <a:r>
              <a:rPr lang="en-US" sz="1640">
                <a:solidFill>
                  <a:srgbClr val="000000"/>
                </a:solidFill>
                <a:latin typeface="Poppins"/>
                <a:ea typeface="Poppins"/>
                <a:cs typeface="Poppins"/>
                <a:sym typeface="Poppins"/>
              </a:rPr>
              <a:t>Wairarapa</a:t>
            </a:r>
          </a:p>
          <a:p>
            <a:pPr algn="r">
              <a:lnSpc>
                <a:spcPts val="2755"/>
              </a:lnSpc>
            </a:pPr>
            <a:r>
              <a:rPr lang="en-US" sz="1640">
                <a:solidFill>
                  <a:srgbClr val="000000"/>
                </a:solidFill>
                <a:latin typeface="Poppins"/>
                <a:ea typeface="Poppins"/>
                <a:cs typeface="Poppins"/>
                <a:sym typeface="Poppins"/>
              </a:rPr>
              <a:t>Whanganui</a:t>
            </a:r>
          </a:p>
          <a:p>
            <a:pPr algn="r">
              <a:lnSpc>
                <a:spcPts val="2755"/>
              </a:lnSpc>
            </a:pPr>
            <a:r>
              <a:rPr lang="en-US" sz="1640">
                <a:solidFill>
                  <a:srgbClr val="000000"/>
                </a:solidFill>
                <a:latin typeface="Poppins"/>
                <a:ea typeface="Poppins"/>
                <a:cs typeface="Poppins"/>
                <a:sym typeface="Poppins"/>
              </a:rPr>
              <a:t>Waitematā</a:t>
            </a:r>
          </a:p>
          <a:p>
            <a:pPr algn="r">
              <a:lnSpc>
                <a:spcPts val="2755"/>
              </a:lnSpc>
            </a:pPr>
            <a:r>
              <a:rPr lang="en-US" sz="1640">
                <a:solidFill>
                  <a:srgbClr val="000000"/>
                </a:solidFill>
                <a:latin typeface="Poppins"/>
                <a:ea typeface="Poppins"/>
                <a:cs typeface="Poppins"/>
                <a:sym typeface="Poppins"/>
              </a:rPr>
              <a:t>Hawke’s Bay</a:t>
            </a:r>
          </a:p>
          <a:p>
            <a:pPr algn="r">
              <a:lnSpc>
                <a:spcPts val="2755"/>
              </a:lnSpc>
            </a:pPr>
            <a:r>
              <a:rPr lang="en-US" sz="1640">
                <a:solidFill>
                  <a:srgbClr val="000000"/>
                </a:solidFill>
                <a:latin typeface="Poppins"/>
                <a:ea typeface="Poppins"/>
                <a:cs typeface="Poppins"/>
                <a:sym typeface="Poppins"/>
              </a:rPr>
              <a:t>Hutt Valley</a:t>
            </a:r>
          </a:p>
          <a:p>
            <a:pPr algn="r">
              <a:lnSpc>
                <a:spcPts val="2755"/>
              </a:lnSpc>
            </a:pPr>
            <a:r>
              <a:rPr lang="en-US" sz="1640">
                <a:solidFill>
                  <a:srgbClr val="000000"/>
                </a:solidFill>
                <a:latin typeface="Poppins"/>
                <a:ea typeface="Poppins"/>
                <a:cs typeface="Poppins"/>
                <a:sym typeface="Poppins"/>
              </a:rPr>
              <a:t>Counties Manukau</a:t>
            </a:r>
          </a:p>
          <a:p>
            <a:pPr algn="r">
              <a:lnSpc>
                <a:spcPts val="2755"/>
              </a:lnSpc>
            </a:pPr>
            <a:r>
              <a:rPr lang="en-US" sz="1640">
                <a:solidFill>
                  <a:srgbClr val="000000"/>
                </a:solidFill>
                <a:latin typeface="Poppins"/>
                <a:ea typeface="Poppins"/>
                <a:cs typeface="Poppins"/>
                <a:sym typeface="Poppins"/>
              </a:rPr>
              <a:t>Waikato</a:t>
            </a:r>
          </a:p>
          <a:p>
            <a:pPr algn="r">
              <a:lnSpc>
                <a:spcPts val="2755"/>
              </a:lnSpc>
            </a:pPr>
            <a:r>
              <a:rPr lang="en-US" sz="1640">
                <a:solidFill>
                  <a:srgbClr val="000000"/>
                </a:solidFill>
                <a:latin typeface="Poppins"/>
                <a:ea typeface="Poppins"/>
                <a:cs typeface="Poppins"/>
                <a:sym typeface="Poppins"/>
              </a:rPr>
              <a:t>Auckland</a:t>
            </a:r>
          </a:p>
          <a:p>
            <a:pPr algn="r">
              <a:lnSpc>
                <a:spcPts val="2755"/>
              </a:lnSpc>
            </a:pPr>
            <a:r>
              <a:rPr lang="en-US" sz="1640">
                <a:solidFill>
                  <a:srgbClr val="000000"/>
                </a:solidFill>
                <a:latin typeface="Poppins"/>
                <a:ea typeface="Poppins"/>
                <a:cs typeface="Poppins"/>
                <a:sym typeface="Poppins"/>
              </a:rPr>
              <a:t>MidCentral</a:t>
            </a:r>
          </a:p>
          <a:p>
            <a:pPr algn="r">
              <a:lnSpc>
                <a:spcPts val="2755"/>
              </a:lnSpc>
            </a:pPr>
            <a:r>
              <a:rPr lang="en-US" sz="1640">
                <a:solidFill>
                  <a:srgbClr val="000000"/>
                </a:solidFill>
                <a:latin typeface="Poppins"/>
                <a:ea typeface="Poppins"/>
                <a:cs typeface="Poppins"/>
                <a:sym typeface="Poppins"/>
              </a:rPr>
              <a:t>Capital and Coast</a:t>
            </a:r>
          </a:p>
        </p:txBody>
      </p:sp>
      <p:sp>
        <p:nvSpPr>
          <p:cNvPr id="53" name="TextBox 53"/>
          <p:cNvSpPr txBox="1"/>
          <p:nvPr/>
        </p:nvSpPr>
        <p:spPr>
          <a:xfrm>
            <a:off x="15020740" y="392616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54" name="TextBox 54"/>
          <p:cNvSpPr txBox="1"/>
          <p:nvPr/>
        </p:nvSpPr>
        <p:spPr>
          <a:xfrm>
            <a:off x="2953205" y="5779231"/>
            <a:ext cx="6807717" cy="305405"/>
          </a:xfrm>
          <a:prstGeom prst="rect">
            <a:avLst/>
          </a:prstGeom>
        </p:spPr>
        <p:txBody>
          <a:bodyPr lIns="0" tIns="0" rIns="0" bIns="0" rtlCol="0" anchor="t">
            <a:spAutoFit/>
          </a:bodyPr>
          <a:lstStyle/>
          <a:p>
            <a:pPr algn="ctr">
              <a:lnSpc>
                <a:spcPts val="2532"/>
              </a:lnSpc>
            </a:pPr>
            <a:r>
              <a:rPr lang="en-US" sz="1809" b="1">
                <a:solidFill>
                  <a:srgbClr val="4D2379"/>
                </a:solidFill>
                <a:latin typeface="Poppins Bold"/>
                <a:ea typeface="Poppins Bold"/>
                <a:cs typeface="Poppins Bold"/>
                <a:sym typeface="Poppins Bold"/>
              </a:rPr>
              <a:t>Emergency department attendances </a:t>
            </a:r>
          </a:p>
        </p:txBody>
      </p:sp>
      <p:sp>
        <p:nvSpPr>
          <p:cNvPr id="55" name="TextBox 55"/>
          <p:cNvSpPr txBox="1"/>
          <p:nvPr/>
        </p:nvSpPr>
        <p:spPr>
          <a:xfrm>
            <a:off x="3786628" y="6260003"/>
            <a:ext cx="1351321" cy="255839"/>
          </a:xfrm>
          <a:prstGeom prst="rect">
            <a:avLst/>
          </a:prstGeom>
        </p:spPr>
        <p:txBody>
          <a:bodyPr lIns="0" tIns="0" rIns="0" bIns="0" rtlCol="0" anchor="t">
            <a:spAutoFit/>
          </a:bodyPr>
          <a:lstStyle/>
          <a:p>
            <a:pPr algn="ctr">
              <a:lnSpc>
                <a:spcPts val="2100"/>
              </a:lnSpc>
            </a:pPr>
            <a:r>
              <a:rPr lang="en-US" sz="1500" b="1">
                <a:solidFill>
                  <a:srgbClr val="F6F4EC"/>
                </a:solidFill>
                <a:latin typeface="Poppins Bold"/>
                <a:ea typeface="Poppins Bold"/>
                <a:cs typeface="Poppins Bold"/>
                <a:sym typeface="Poppins Bold"/>
              </a:rPr>
              <a:t>Q3 2023/24</a:t>
            </a:r>
          </a:p>
        </p:txBody>
      </p:sp>
      <p:sp>
        <p:nvSpPr>
          <p:cNvPr id="56" name="TextBox 56"/>
          <p:cNvSpPr txBox="1"/>
          <p:nvPr/>
        </p:nvSpPr>
        <p:spPr>
          <a:xfrm>
            <a:off x="7240753" y="6249056"/>
            <a:ext cx="1394507" cy="255839"/>
          </a:xfrm>
          <a:prstGeom prst="rect">
            <a:avLst/>
          </a:prstGeom>
        </p:spPr>
        <p:txBody>
          <a:bodyPr lIns="0" tIns="0" rIns="0" bIns="0" rtlCol="0" anchor="t">
            <a:spAutoFit/>
          </a:bodyPr>
          <a:lstStyle/>
          <a:p>
            <a:pPr algn="ctr">
              <a:lnSpc>
                <a:spcPts val="2100"/>
              </a:lnSpc>
            </a:pPr>
            <a:r>
              <a:rPr lang="en-US" sz="1500" b="1">
                <a:solidFill>
                  <a:srgbClr val="F6F4EC"/>
                </a:solidFill>
                <a:latin typeface="Poppins Bold"/>
                <a:ea typeface="Poppins Bold"/>
                <a:cs typeface="Poppins Bold"/>
                <a:sym typeface="Poppins Bold"/>
              </a:rPr>
              <a:t>Q3 2024/25</a:t>
            </a:r>
          </a:p>
        </p:txBody>
      </p:sp>
      <p:sp>
        <p:nvSpPr>
          <p:cNvPr id="57" name="TextBox 57"/>
          <p:cNvSpPr txBox="1"/>
          <p:nvPr/>
        </p:nvSpPr>
        <p:spPr>
          <a:xfrm>
            <a:off x="3035692" y="6557528"/>
            <a:ext cx="3100420" cy="255839"/>
          </a:xfrm>
          <a:prstGeom prst="rect">
            <a:avLst/>
          </a:prstGeom>
        </p:spPr>
        <p:txBody>
          <a:bodyPr lIns="0" tIns="0" rIns="0" bIns="0" rtlCol="0" anchor="t">
            <a:spAutoFit/>
          </a:bodyPr>
          <a:lstStyle/>
          <a:p>
            <a:pPr algn="ctr">
              <a:lnSpc>
                <a:spcPts val="2100"/>
              </a:lnSpc>
            </a:pPr>
            <a:r>
              <a:rPr lang="en-US" sz="1500">
                <a:solidFill>
                  <a:srgbClr val="FFFFFF"/>
                </a:solidFill>
                <a:latin typeface="Poppins"/>
                <a:ea typeface="Poppins"/>
                <a:cs typeface="Poppins"/>
                <a:sym typeface="Poppins"/>
              </a:rPr>
              <a:t>321,686</a:t>
            </a:r>
          </a:p>
        </p:txBody>
      </p:sp>
      <p:sp>
        <p:nvSpPr>
          <p:cNvPr id="58" name="TextBox 58"/>
          <p:cNvSpPr txBox="1"/>
          <p:nvPr/>
        </p:nvSpPr>
        <p:spPr>
          <a:xfrm>
            <a:off x="6402266" y="6557530"/>
            <a:ext cx="3100420" cy="255839"/>
          </a:xfrm>
          <a:prstGeom prst="rect">
            <a:avLst/>
          </a:prstGeom>
        </p:spPr>
        <p:txBody>
          <a:bodyPr lIns="0" tIns="0" rIns="0" bIns="0" rtlCol="0" anchor="t">
            <a:spAutoFit/>
          </a:bodyPr>
          <a:lstStyle/>
          <a:p>
            <a:pPr algn="ctr">
              <a:lnSpc>
                <a:spcPts val="2100"/>
              </a:lnSpc>
            </a:pPr>
            <a:r>
              <a:rPr lang="en-US" sz="1500">
                <a:solidFill>
                  <a:srgbClr val="FFFFFF"/>
                </a:solidFill>
                <a:latin typeface="Poppins"/>
                <a:ea typeface="Poppins"/>
                <a:cs typeface="Poppins"/>
                <a:sym typeface="Poppins"/>
              </a:rPr>
              <a:t>333,642</a:t>
            </a:r>
          </a:p>
        </p:txBody>
      </p:sp>
      <p:sp>
        <p:nvSpPr>
          <p:cNvPr id="59" name="TextBox 59"/>
          <p:cNvSpPr txBox="1"/>
          <p:nvPr/>
        </p:nvSpPr>
        <p:spPr>
          <a:xfrm>
            <a:off x="7516766" y="5404117"/>
            <a:ext cx="2402235" cy="183768"/>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Milestone goal date:  30 June 2025</a:t>
            </a:r>
          </a:p>
        </p:txBody>
      </p:sp>
      <p:sp>
        <p:nvSpPr>
          <p:cNvPr id="60" name="TextBox 60"/>
          <p:cNvSpPr txBox="1"/>
          <p:nvPr/>
        </p:nvSpPr>
        <p:spPr>
          <a:xfrm>
            <a:off x="14559729" y="11622172"/>
            <a:ext cx="2627263" cy="376129"/>
          </a:xfrm>
          <a:prstGeom prst="rect">
            <a:avLst/>
          </a:prstGeom>
        </p:spPr>
        <p:txBody>
          <a:bodyPr lIns="0" tIns="0" rIns="0" bIns="0" rtlCol="0" anchor="t">
            <a:spAutoFit/>
          </a:bodyPr>
          <a:lstStyle/>
          <a:p>
            <a:pPr>
              <a:lnSpc>
                <a:spcPts val="1540"/>
              </a:lnSpc>
            </a:pPr>
            <a:r>
              <a:rPr lang="en-US" sz="1100">
                <a:solidFill>
                  <a:srgbClr val="000000"/>
                </a:solidFill>
                <a:latin typeface="Poppins"/>
                <a:ea typeface="Poppins"/>
                <a:cs typeface="Poppins"/>
                <a:sym typeface="Poppins"/>
              </a:rPr>
              <a:t>Milestone -  30 June 2025</a:t>
            </a:r>
          </a:p>
          <a:p>
            <a:pPr>
              <a:lnSpc>
                <a:spcPts val="1540"/>
              </a:lnSpc>
            </a:pPr>
            <a:r>
              <a:rPr lang="en-US" sz="1100">
                <a:solidFill>
                  <a:srgbClr val="000000"/>
                </a:solidFill>
                <a:latin typeface="Poppins"/>
                <a:ea typeface="Poppins"/>
                <a:cs typeface="Poppins"/>
                <a:sym typeface="Poppins"/>
              </a:rPr>
              <a:t>All figures displayed are percentages.</a:t>
            </a:r>
          </a:p>
        </p:txBody>
      </p:sp>
      <p:sp>
        <p:nvSpPr>
          <p:cNvPr id="61" name="TextBox 61"/>
          <p:cNvSpPr txBox="1"/>
          <p:nvPr/>
        </p:nvSpPr>
        <p:spPr>
          <a:xfrm>
            <a:off x="15594736" y="2276053"/>
            <a:ext cx="1867009" cy="1228285"/>
          </a:xfrm>
          <a:prstGeom prst="rect">
            <a:avLst/>
          </a:prstGeom>
        </p:spPr>
        <p:txBody>
          <a:bodyPr lIns="0" tIns="0" rIns="0" bIns="0" rtlCol="0" anchor="t">
            <a:spAutoFit/>
          </a:bodyPr>
          <a:lstStyle/>
          <a:p>
            <a:pPr algn="r">
              <a:lnSpc>
                <a:spcPts val="3592"/>
              </a:lnSpc>
            </a:pPr>
            <a:r>
              <a:rPr lang="en-US" sz="2565">
                <a:solidFill>
                  <a:srgbClr val="FFFFFF"/>
                </a:solidFill>
                <a:latin typeface="Poppins"/>
                <a:ea typeface="Poppins"/>
                <a:cs typeface="Poppins"/>
                <a:sym typeface="Poppins"/>
              </a:rPr>
              <a:t>Q3 2024/25</a:t>
            </a:r>
          </a:p>
          <a:p>
            <a:pPr algn="r">
              <a:lnSpc>
                <a:spcPts val="2514"/>
              </a:lnSpc>
            </a:pPr>
            <a:r>
              <a:rPr lang="en-US" sz="1796">
                <a:solidFill>
                  <a:srgbClr val="FFFFFF"/>
                </a:solidFill>
                <a:latin typeface="Poppins"/>
                <a:ea typeface="Poppins"/>
                <a:cs typeface="Poppins"/>
                <a:sym typeface="Poppins"/>
              </a:rPr>
              <a:t>Jan - Mar 2025</a:t>
            </a:r>
          </a:p>
        </p:txBody>
      </p:sp>
      <p:sp>
        <p:nvSpPr>
          <p:cNvPr id="62" name="TextBox 62"/>
          <p:cNvSpPr txBox="1"/>
          <p:nvPr/>
        </p:nvSpPr>
        <p:spPr>
          <a:xfrm>
            <a:off x="2700234" y="12510058"/>
            <a:ext cx="14700661" cy="350096"/>
          </a:xfrm>
          <a:prstGeom prst="rect">
            <a:avLst/>
          </a:prstGeom>
        </p:spPr>
        <p:txBody>
          <a:bodyPr lIns="0" tIns="0" rIns="0" bIns="0" rtlCol="0" anchor="t">
            <a:spAutoFit/>
          </a:bodyPr>
          <a:lstStyle/>
          <a:p>
            <a:pPr>
              <a:lnSpc>
                <a:spcPts val="1400"/>
              </a:lnSpc>
            </a:pPr>
            <a:r>
              <a:rPr lang="en-US" sz="1000">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00"/>
              </a:lnSpc>
            </a:pPr>
            <a:r>
              <a:rPr lang="en-US" sz="1000">
                <a:solidFill>
                  <a:srgbClr val="000000"/>
                </a:solidFill>
                <a:latin typeface="Poppins"/>
                <a:ea typeface="Poppins"/>
                <a:cs typeface="Poppins"/>
                <a:sym typeface="Poppins"/>
              </a:rPr>
              <a:t>See caveats: </a:t>
            </a:r>
            <a:r>
              <a:rPr lang="en-US" sz="1000" u="sng">
                <a:solidFill>
                  <a:srgbClr val="2F5F98"/>
                </a:solidFill>
                <a:latin typeface="Poppins"/>
                <a:ea typeface="Poppins"/>
                <a:cs typeface="Poppins"/>
                <a:sym typeface="Poppins"/>
              </a:rPr>
              <a:t>https://www.tewhatuora.govt.nz/corporate-information/planning-and-performance/health-targets/health-targets/performance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2569" y="0"/>
            <a:ext cx="10692000" cy="706596"/>
            <a:chOff x="0" y="0"/>
            <a:chExt cx="5391771" cy="356323"/>
          </a:xfrm>
        </p:grpSpPr>
        <p:sp>
          <p:nvSpPr>
            <p:cNvPr id="3" name="Freeform 3"/>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4D2379"/>
            </a:solidFill>
          </p:spPr>
          <p:txBody>
            <a:bodyPr/>
            <a:lstStyle/>
            <a:p>
              <a:endParaRPr lang="en-NZ"/>
            </a:p>
          </p:txBody>
        </p:sp>
        <p:sp>
          <p:nvSpPr>
            <p:cNvPr id="4" name="TextBox 4"/>
            <p:cNvSpPr txBox="1"/>
            <p:nvPr/>
          </p:nvSpPr>
          <p:spPr>
            <a:xfrm>
              <a:off x="0" y="-9525"/>
              <a:ext cx="5391771" cy="365848"/>
            </a:xfrm>
            <a:prstGeom prst="rect">
              <a:avLst/>
            </a:prstGeom>
          </p:spPr>
          <p:txBody>
            <a:bodyPr lIns="25529" tIns="25529" rIns="25529" bIns="25529" rtlCol="0" anchor="ctr"/>
            <a:lstStyle/>
            <a:p>
              <a:pPr algn="ctr">
                <a:lnSpc>
                  <a:spcPts val="844"/>
                </a:lnSpc>
              </a:pPr>
              <a:endParaRPr/>
            </a:p>
          </p:txBody>
        </p:sp>
      </p:grpSp>
      <p:grpSp>
        <p:nvGrpSpPr>
          <p:cNvPr id="5" name="Group 5"/>
          <p:cNvGrpSpPr/>
          <p:nvPr/>
        </p:nvGrpSpPr>
        <p:grpSpPr>
          <a:xfrm>
            <a:off x="4880524" y="814650"/>
            <a:ext cx="10395467" cy="8040299"/>
            <a:chOff x="0" y="0"/>
            <a:chExt cx="5176800" cy="4003958"/>
          </a:xfrm>
        </p:grpSpPr>
        <p:sp>
          <p:nvSpPr>
            <p:cNvPr id="6" name="Freeform 6"/>
            <p:cNvSpPr/>
            <p:nvPr/>
          </p:nvSpPr>
          <p:spPr>
            <a:xfrm>
              <a:off x="0" y="0"/>
              <a:ext cx="5176800" cy="4003958"/>
            </a:xfrm>
            <a:custGeom>
              <a:avLst/>
              <a:gdLst/>
              <a:ahLst/>
              <a:cxnLst/>
              <a:rect l="l" t="t" r="r" b="b"/>
              <a:pathLst>
                <a:path w="5176800" h="4003958">
                  <a:moveTo>
                    <a:pt x="12661" y="0"/>
                  </a:moveTo>
                  <a:lnTo>
                    <a:pt x="5164139" y="0"/>
                  </a:lnTo>
                  <a:cubicBezTo>
                    <a:pt x="5171132" y="0"/>
                    <a:pt x="5176800" y="5668"/>
                    <a:pt x="5176800" y="12661"/>
                  </a:cubicBezTo>
                  <a:lnTo>
                    <a:pt x="5176800" y="3991298"/>
                  </a:lnTo>
                  <a:cubicBezTo>
                    <a:pt x="5176800" y="3998290"/>
                    <a:pt x="5171132" y="4003958"/>
                    <a:pt x="5164139" y="4003958"/>
                  </a:cubicBezTo>
                  <a:lnTo>
                    <a:pt x="12661" y="4003958"/>
                  </a:lnTo>
                  <a:cubicBezTo>
                    <a:pt x="5668" y="4003958"/>
                    <a:pt x="0" y="3998290"/>
                    <a:pt x="0" y="3991298"/>
                  </a:cubicBezTo>
                  <a:lnTo>
                    <a:pt x="0" y="12661"/>
                  </a:lnTo>
                  <a:cubicBezTo>
                    <a:pt x="0" y="5668"/>
                    <a:pt x="5668" y="0"/>
                    <a:pt x="12661" y="0"/>
                  </a:cubicBezTo>
                  <a:close/>
                </a:path>
              </a:pathLst>
            </a:custGeom>
            <a:solidFill>
              <a:srgbClr val="F6F4EC"/>
            </a:solidFill>
          </p:spPr>
          <p:txBody>
            <a:bodyPr/>
            <a:lstStyle/>
            <a:p>
              <a:endParaRPr lang="en-NZ"/>
            </a:p>
          </p:txBody>
        </p:sp>
        <p:sp>
          <p:nvSpPr>
            <p:cNvPr id="7" name="TextBox 7"/>
            <p:cNvSpPr txBox="1"/>
            <p:nvPr/>
          </p:nvSpPr>
          <p:spPr>
            <a:xfrm>
              <a:off x="0" y="-19050"/>
              <a:ext cx="5176800" cy="4023008"/>
            </a:xfrm>
            <a:prstGeom prst="rect">
              <a:avLst/>
            </a:prstGeom>
          </p:spPr>
          <p:txBody>
            <a:bodyPr lIns="25529" tIns="25529" rIns="25529" bIns="25529" rtlCol="0" anchor="ctr"/>
            <a:lstStyle/>
            <a:p>
              <a:pPr algn="ctr">
                <a:lnSpc>
                  <a:spcPts val="1336"/>
                </a:lnSpc>
              </a:pPr>
              <a:endParaRPr/>
            </a:p>
          </p:txBody>
        </p:sp>
      </p:grpSp>
      <p:pic>
        <p:nvPicPr>
          <p:cNvPr id="8" name="Picture 8" descr="Bar graph showing performance"/>
          <p:cNvPicPr>
            <a:picLocks noChangeAspect="1"/>
          </p:cNvPicPr>
          <p:nvPr/>
        </p:nvPicPr>
        <p:blipFill>
          <a:blip r:embed="rId2"/>
          <a:stretch>
            <a:fillRect/>
          </a:stretch>
        </p:blipFill>
        <p:spPr>
          <a:xfrm>
            <a:off x="7394666" y="388504"/>
            <a:ext cx="7329523" cy="8938842"/>
          </a:xfrm>
          <a:prstGeom prst="rect">
            <a:avLst/>
          </a:prstGeom>
        </p:spPr>
      </p:pic>
      <p:sp>
        <p:nvSpPr>
          <p:cNvPr id="9" name="Freeform 9"/>
          <p:cNvSpPr/>
          <p:nvPr/>
        </p:nvSpPr>
        <p:spPr>
          <a:xfrm>
            <a:off x="4874480" y="91380"/>
            <a:ext cx="2079981" cy="559423"/>
          </a:xfrm>
          <a:custGeom>
            <a:avLst/>
            <a:gdLst/>
            <a:ahLst/>
            <a:cxnLst/>
            <a:rect l="l" t="t" r="r" b="b"/>
            <a:pathLst>
              <a:path w="2079981" h="559423">
                <a:moveTo>
                  <a:pt x="0" y="0"/>
                </a:moveTo>
                <a:lnTo>
                  <a:pt x="2079981" y="0"/>
                </a:lnTo>
                <a:lnTo>
                  <a:pt x="2079981" y="559422"/>
                </a:lnTo>
                <a:lnTo>
                  <a:pt x="0" y="559422"/>
                </a:lnTo>
                <a:lnTo>
                  <a:pt x="0" y="0"/>
                </a:lnTo>
                <a:close/>
              </a:path>
            </a:pathLst>
          </a:custGeom>
          <a:blipFill>
            <a:blip r:embed="rId3"/>
            <a:stretch>
              <a:fillRect/>
            </a:stretch>
          </a:blipFill>
        </p:spPr>
        <p:txBody>
          <a:bodyPr/>
          <a:lstStyle/>
          <a:p>
            <a:endParaRPr lang="en-NZ"/>
          </a:p>
        </p:txBody>
      </p:sp>
      <p:sp>
        <p:nvSpPr>
          <p:cNvPr id="10" name="TextBox 10"/>
          <p:cNvSpPr txBox="1"/>
          <p:nvPr/>
        </p:nvSpPr>
        <p:spPr>
          <a:xfrm>
            <a:off x="7115908" y="31536"/>
            <a:ext cx="6185341" cy="614527"/>
          </a:xfrm>
          <a:prstGeom prst="rect">
            <a:avLst/>
          </a:prstGeom>
        </p:spPr>
        <p:txBody>
          <a:bodyPr lIns="0" tIns="0" rIns="0" bIns="0" rtlCol="0" anchor="t">
            <a:spAutoFit/>
          </a:bodyPr>
          <a:lstStyle/>
          <a:p>
            <a:pPr algn="ctr">
              <a:lnSpc>
                <a:spcPts val="2850"/>
              </a:lnSpc>
            </a:pPr>
            <a:r>
              <a:rPr lang="en-US" sz="2036" b="1">
                <a:solidFill>
                  <a:srgbClr val="FFFFFF"/>
                </a:solidFill>
                <a:latin typeface="Poppins Bold"/>
                <a:ea typeface="Poppins Bold"/>
                <a:cs typeface="Poppins Bold"/>
                <a:sym typeface="Poppins Bold"/>
              </a:rPr>
              <a:t>Shorter stays in emergency departments</a:t>
            </a:r>
          </a:p>
          <a:p>
            <a:pPr algn="ctr">
              <a:lnSpc>
                <a:spcPts val="1960"/>
              </a:lnSpc>
            </a:pPr>
            <a:r>
              <a:rPr lang="en-US" sz="1400">
                <a:solidFill>
                  <a:srgbClr val="FFFFFF"/>
                </a:solidFill>
                <a:latin typeface="Poppins"/>
                <a:ea typeface="Poppins"/>
                <a:cs typeface="Poppins"/>
                <a:sym typeface="Poppins"/>
              </a:rPr>
              <a:t>Number of ED attendances</a:t>
            </a:r>
          </a:p>
        </p:txBody>
      </p:sp>
      <p:sp>
        <p:nvSpPr>
          <p:cNvPr id="11" name="TextBox 11"/>
          <p:cNvSpPr txBox="1"/>
          <p:nvPr/>
        </p:nvSpPr>
        <p:spPr>
          <a:xfrm>
            <a:off x="5117534" y="839842"/>
            <a:ext cx="1678506" cy="230961"/>
          </a:xfrm>
          <a:prstGeom prst="rect">
            <a:avLst/>
          </a:prstGeom>
        </p:spPr>
        <p:txBody>
          <a:bodyPr wrap="square" lIns="0" tIns="0" rIns="0" bIns="0" rtlCol="0" anchor="t">
            <a:spAutoFit/>
          </a:bodyPr>
          <a:lstStyle/>
          <a:p>
            <a:pPr algn="ctr">
              <a:lnSpc>
                <a:spcPts val="1881"/>
              </a:lnSpc>
            </a:pPr>
            <a:r>
              <a:rPr lang="en-US" sz="1343" b="1" dirty="0">
                <a:solidFill>
                  <a:srgbClr val="4D2379"/>
                </a:solidFill>
                <a:latin typeface="Poppins Bold"/>
                <a:ea typeface="Poppins Bold"/>
                <a:cs typeface="Poppins Bold"/>
                <a:sym typeface="Poppins Bold"/>
              </a:rPr>
              <a:t>Results by district</a:t>
            </a:r>
          </a:p>
        </p:txBody>
      </p:sp>
      <p:sp>
        <p:nvSpPr>
          <p:cNvPr id="12" name="TextBox 12"/>
          <p:cNvSpPr txBox="1"/>
          <p:nvPr/>
        </p:nvSpPr>
        <p:spPr>
          <a:xfrm>
            <a:off x="5458806" y="1089964"/>
            <a:ext cx="2531341" cy="7399333"/>
          </a:xfrm>
          <a:prstGeom prst="rect">
            <a:avLst/>
          </a:prstGeom>
        </p:spPr>
        <p:txBody>
          <a:bodyPr lIns="0" tIns="0" rIns="0" bIns="0" rtlCol="0" anchor="t">
            <a:spAutoFit/>
          </a:bodyPr>
          <a:lstStyle/>
          <a:p>
            <a:pPr algn="r">
              <a:lnSpc>
                <a:spcPts val="2937"/>
              </a:lnSpc>
            </a:pPr>
            <a:r>
              <a:rPr lang="en-US" sz="1514">
                <a:solidFill>
                  <a:srgbClr val="000000"/>
                </a:solidFill>
                <a:latin typeface="Poppins"/>
                <a:ea typeface="Poppins"/>
                <a:cs typeface="Poppins"/>
                <a:sym typeface="Poppins"/>
              </a:rPr>
              <a:t>Canterbury</a:t>
            </a:r>
          </a:p>
          <a:p>
            <a:pPr algn="r">
              <a:lnSpc>
                <a:spcPts val="2937"/>
              </a:lnSpc>
            </a:pPr>
            <a:r>
              <a:rPr lang="en-US" sz="1514">
                <a:solidFill>
                  <a:srgbClr val="000000"/>
                </a:solidFill>
                <a:latin typeface="Poppins"/>
                <a:ea typeface="Poppins"/>
                <a:cs typeface="Poppins"/>
                <a:sym typeface="Poppins"/>
              </a:rPr>
              <a:t>Waikato</a:t>
            </a:r>
          </a:p>
          <a:p>
            <a:pPr algn="r">
              <a:lnSpc>
                <a:spcPts val="2937"/>
              </a:lnSpc>
            </a:pPr>
            <a:r>
              <a:rPr lang="en-US" sz="1514">
                <a:solidFill>
                  <a:srgbClr val="000000"/>
                </a:solidFill>
                <a:latin typeface="Poppins"/>
                <a:ea typeface="Poppins"/>
                <a:cs typeface="Poppins"/>
                <a:sym typeface="Poppins"/>
              </a:rPr>
              <a:t>Counties Manukau</a:t>
            </a:r>
          </a:p>
          <a:p>
            <a:pPr algn="r">
              <a:lnSpc>
                <a:spcPts val="2937"/>
              </a:lnSpc>
            </a:pPr>
            <a:r>
              <a:rPr lang="en-US" sz="1514">
                <a:solidFill>
                  <a:srgbClr val="000000"/>
                </a:solidFill>
                <a:latin typeface="Poppins"/>
                <a:ea typeface="Poppins"/>
                <a:cs typeface="Poppins"/>
                <a:sym typeface="Poppins"/>
              </a:rPr>
              <a:t>Southern</a:t>
            </a:r>
          </a:p>
          <a:p>
            <a:pPr algn="r">
              <a:lnSpc>
                <a:spcPts val="2937"/>
              </a:lnSpc>
            </a:pPr>
            <a:r>
              <a:rPr lang="en-US" sz="1514">
                <a:solidFill>
                  <a:srgbClr val="000000"/>
                </a:solidFill>
                <a:latin typeface="Poppins"/>
                <a:ea typeface="Poppins"/>
                <a:cs typeface="Poppins"/>
                <a:sym typeface="Poppins"/>
              </a:rPr>
              <a:t>Auckland</a:t>
            </a:r>
          </a:p>
          <a:p>
            <a:pPr algn="r">
              <a:lnSpc>
                <a:spcPts val="2937"/>
              </a:lnSpc>
            </a:pPr>
            <a:r>
              <a:rPr lang="en-US" sz="1514">
                <a:solidFill>
                  <a:srgbClr val="000000"/>
                </a:solidFill>
                <a:latin typeface="Poppins"/>
                <a:ea typeface="Poppins"/>
                <a:cs typeface="Poppins"/>
                <a:sym typeface="Poppins"/>
              </a:rPr>
              <a:t>Waitematā</a:t>
            </a:r>
          </a:p>
          <a:p>
            <a:pPr algn="r">
              <a:lnSpc>
                <a:spcPts val="2937"/>
              </a:lnSpc>
            </a:pPr>
            <a:r>
              <a:rPr lang="en-US" sz="1514">
                <a:solidFill>
                  <a:srgbClr val="000000"/>
                </a:solidFill>
                <a:latin typeface="Poppins"/>
                <a:ea typeface="Poppins"/>
                <a:cs typeface="Poppins"/>
                <a:sym typeface="Poppins"/>
              </a:rPr>
              <a:t>Bay of Plenty</a:t>
            </a:r>
          </a:p>
          <a:p>
            <a:pPr algn="r">
              <a:lnSpc>
                <a:spcPts val="2937"/>
              </a:lnSpc>
            </a:pPr>
            <a:r>
              <a:rPr lang="en-US" sz="1514">
                <a:solidFill>
                  <a:srgbClr val="000000"/>
                </a:solidFill>
                <a:latin typeface="Poppins"/>
                <a:ea typeface="Poppins"/>
                <a:cs typeface="Poppins"/>
                <a:sym typeface="Poppins"/>
              </a:rPr>
              <a:t>Northland</a:t>
            </a:r>
          </a:p>
          <a:p>
            <a:pPr algn="r">
              <a:lnSpc>
                <a:spcPts val="2937"/>
              </a:lnSpc>
            </a:pPr>
            <a:r>
              <a:rPr lang="en-US" sz="1514">
                <a:solidFill>
                  <a:srgbClr val="000000"/>
                </a:solidFill>
                <a:latin typeface="Poppins"/>
                <a:ea typeface="Poppins"/>
                <a:cs typeface="Poppins"/>
                <a:sym typeface="Poppins"/>
              </a:rPr>
              <a:t>Capital and Coast</a:t>
            </a:r>
          </a:p>
          <a:p>
            <a:pPr algn="r">
              <a:lnSpc>
                <a:spcPts val="2937"/>
              </a:lnSpc>
            </a:pPr>
            <a:r>
              <a:rPr lang="en-US" sz="1514">
                <a:solidFill>
                  <a:srgbClr val="000000"/>
                </a:solidFill>
                <a:latin typeface="Poppins"/>
                <a:ea typeface="Poppins"/>
                <a:cs typeface="Poppins"/>
                <a:sym typeface="Poppins"/>
              </a:rPr>
              <a:t>Lakes</a:t>
            </a:r>
          </a:p>
          <a:p>
            <a:pPr algn="r">
              <a:lnSpc>
                <a:spcPts val="2937"/>
              </a:lnSpc>
            </a:pPr>
            <a:r>
              <a:rPr lang="en-US" sz="1514">
                <a:solidFill>
                  <a:srgbClr val="000000"/>
                </a:solidFill>
                <a:latin typeface="Poppins"/>
                <a:ea typeface="Poppins"/>
                <a:cs typeface="Poppins"/>
                <a:sym typeface="Poppins"/>
              </a:rPr>
              <a:t>Taranaki</a:t>
            </a:r>
          </a:p>
          <a:p>
            <a:pPr algn="r">
              <a:lnSpc>
                <a:spcPts val="2937"/>
              </a:lnSpc>
            </a:pPr>
            <a:r>
              <a:rPr lang="en-US" sz="1514">
                <a:solidFill>
                  <a:srgbClr val="000000"/>
                </a:solidFill>
                <a:latin typeface="Poppins"/>
                <a:ea typeface="Poppins"/>
                <a:cs typeface="Poppins"/>
                <a:sym typeface="Poppins"/>
              </a:rPr>
              <a:t>Nelson Marlborough</a:t>
            </a:r>
          </a:p>
          <a:p>
            <a:pPr algn="r">
              <a:lnSpc>
                <a:spcPts val="2937"/>
              </a:lnSpc>
            </a:pPr>
            <a:r>
              <a:rPr lang="en-US" sz="1514">
                <a:solidFill>
                  <a:srgbClr val="000000"/>
                </a:solidFill>
                <a:latin typeface="Poppins"/>
                <a:ea typeface="Poppins"/>
                <a:cs typeface="Poppins"/>
                <a:sym typeface="Poppins"/>
              </a:rPr>
              <a:t>Hawke’s Bay</a:t>
            </a:r>
          </a:p>
          <a:p>
            <a:pPr algn="r">
              <a:lnSpc>
                <a:spcPts val="2937"/>
              </a:lnSpc>
            </a:pPr>
            <a:r>
              <a:rPr lang="en-US" sz="1514">
                <a:solidFill>
                  <a:srgbClr val="000000"/>
                </a:solidFill>
                <a:latin typeface="Poppins"/>
                <a:ea typeface="Poppins"/>
                <a:cs typeface="Poppins"/>
                <a:sym typeface="Poppins"/>
              </a:rPr>
              <a:t>Hutt Valley</a:t>
            </a:r>
          </a:p>
          <a:p>
            <a:pPr algn="r">
              <a:lnSpc>
                <a:spcPts val="2937"/>
              </a:lnSpc>
            </a:pPr>
            <a:r>
              <a:rPr lang="en-US" sz="1514">
                <a:solidFill>
                  <a:srgbClr val="000000"/>
                </a:solidFill>
                <a:latin typeface="Poppins"/>
                <a:ea typeface="Poppins"/>
                <a:cs typeface="Poppins"/>
                <a:sym typeface="Poppins"/>
              </a:rPr>
              <a:t>MidCentral</a:t>
            </a:r>
          </a:p>
          <a:p>
            <a:pPr algn="r">
              <a:lnSpc>
                <a:spcPts val="2937"/>
              </a:lnSpc>
            </a:pPr>
            <a:r>
              <a:rPr lang="en-US" sz="1514">
                <a:solidFill>
                  <a:srgbClr val="000000"/>
                </a:solidFill>
                <a:latin typeface="Poppins"/>
                <a:ea typeface="Poppins"/>
                <a:cs typeface="Poppins"/>
                <a:sym typeface="Poppins"/>
              </a:rPr>
              <a:t>Tairāwhiti</a:t>
            </a:r>
          </a:p>
          <a:p>
            <a:pPr algn="r">
              <a:lnSpc>
                <a:spcPts val="2937"/>
              </a:lnSpc>
            </a:pPr>
            <a:r>
              <a:rPr lang="en-US" sz="1514">
                <a:solidFill>
                  <a:srgbClr val="000000"/>
                </a:solidFill>
                <a:latin typeface="Poppins"/>
                <a:ea typeface="Poppins"/>
                <a:cs typeface="Poppins"/>
                <a:sym typeface="Poppins"/>
              </a:rPr>
              <a:t>Whanganui</a:t>
            </a:r>
          </a:p>
          <a:p>
            <a:pPr algn="r">
              <a:lnSpc>
                <a:spcPts val="2937"/>
              </a:lnSpc>
            </a:pPr>
            <a:r>
              <a:rPr lang="en-US" sz="1514">
                <a:solidFill>
                  <a:srgbClr val="000000"/>
                </a:solidFill>
                <a:latin typeface="Poppins"/>
                <a:ea typeface="Poppins"/>
                <a:cs typeface="Poppins"/>
                <a:sym typeface="Poppins"/>
              </a:rPr>
              <a:t>South Canterbury</a:t>
            </a:r>
          </a:p>
          <a:p>
            <a:pPr algn="r">
              <a:lnSpc>
                <a:spcPts val="2937"/>
              </a:lnSpc>
            </a:pPr>
            <a:r>
              <a:rPr lang="en-US" sz="1514">
                <a:solidFill>
                  <a:srgbClr val="000000"/>
                </a:solidFill>
                <a:latin typeface="Poppins"/>
                <a:ea typeface="Poppins"/>
                <a:cs typeface="Poppins"/>
                <a:sym typeface="Poppins"/>
              </a:rPr>
              <a:t>Wairarapa</a:t>
            </a:r>
          </a:p>
          <a:p>
            <a:pPr algn="r">
              <a:lnSpc>
                <a:spcPts val="2937"/>
              </a:lnSpc>
            </a:pPr>
            <a:r>
              <a:rPr lang="en-US" sz="1514">
                <a:solidFill>
                  <a:srgbClr val="000000"/>
                </a:solidFill>
                <a:latin typeface="Poppins"/>
                <a:ea typeface="Poppins"/>
                <a:cs typeface="Poppins"/>
                <a:sym typeface="Poppins"/>
              </a:rPr>
              <a:t>West Coast</a:t>
            </a:r>
          </a:p>
        </p:txBody>
      </p:sp>
      <p:grpSp>
        <p:nvGrpSpPr>
          <p:cNvPr id="13" name="Group 13"/>
          <p:cNvGrpSpPr/>
          <p:nvPr/>
        </p:nvGrpSpPr>
        <p:grpSpPr>
          <a:xfrm>
            <a:off x="4904376" y="8988299"/>
            <a:ext cx="10395155" cy="5271970"/>
            <a:chOff x="0" y="0"/>
            <a:chExt cx="5176800" cy="2625447"/>
          </a:xfrm>
        </p:grpSpPr>
        <p:sp>
          <p:nvSpPr>
            <p:cNvPr id="14" name="Freeform 14"/>
            <p:cNvSpPr/>
            <p:nvPr/>
          </p:nvSpPr>
          <p:spPr>
            <a:xfrm>
              <a:off x="0" y="0"/>
              <a:ext cx="5176800" cy="2625447"/>
            </a:xfrm>
            <a:custGeom>
              <a:avLst/>
              <a:gdLst/>
              <a:ahLst/>
              <a:cxnLst/>
              <a:rect l="l" t="t" r="r" b="b"/>
              <a:pathLst>
                <a:path w="5176800" h="2625447">
                  <a:moveTo>
                    <a:pt x="12661" y="0"/>
                  </a:moveTo>
                  <a:lnTo>
                    <a:pt x="5164139" y="0"/>
                  </a:lnTo>
                  <a:cubicBezTo>
                    <a:pt x="5171131" y="0"/>
                    <a:pt x="5176800" y="5669"/>
                    <a:pt x="5176800" y="12661"/>
                  </a:cubicBezTo>
                  <a:lnTo>
                    <a:pt x="5176800" y="2612786"/>
                  </a:lnTo>
                  <a:cubicBezTo>
                    <a:pt x="5176800" y="2616144"/>
                    <a:pt x="5175466" y="2619364"/>
                    <a:pt x="5173092" y="2621739"/>
                  </a:cubicBezTo>
                  <a:cubicBezTo>
                    <a:pt x="5170717" y="2624113"/>
                    <a:pt x="5167497" y="2625447"/>
                    <a:pt x="5164139" y="2625447"/>
                  </a:cubicBezTo>
                  <a:lnTo>
                    <a:pt x="12661" y="2625447"/>
                  </a:lnTo>
                  <a:cubicBezTo>
                    <a:pt x="5669" y="2625447"/>
                    <a:pt x="0" y="2619779"/>
                    <a:pt x="0" y="2612786"/>
                  </a:cubicBezTo>
                  <a:lnTo>
                    <a:pt x="0" y="12661"/>
                  </a:lnTo>
                  <a:cubicBezTo>
                    <a:pt x="0" y="9303"/>
                    <a:pt x="1334" y="6083"/>
                    <a:pt x="3708" y="3708"/>
                  </a:cubicBezTo>
                  <a:cubicBezTo>
                    <a:pt x="6083" y="1334"/>
                    <a:pt x="9303" y="0"/>
                    <a:pt x="12661" y="0"/>
                  </a:cubicBezTo>
                  <a:close/>
                </a:path>
              </a:pathLst>
            </a:custGeom>
            <a:solidFill>
              <a:srgbClr val="F6F4EC"/>
            </a:solidFill>
          </p:spPr>
          <p:txBody>
            <a:bodyPr/>
            <a:lstStyle/>
            <a:p>
              <a:endParaRPr lang="en-NZ"/>
            </a:p>
          </p:txBody>
        </p:sp>
        <p:sp>
          <p:nvSpPr>
            <p:cNvPr id="15" name="TextBox 15"/>
            <p:cNvSpPr txBox="1"/>
            <p:nvPr/>
          </p:nvSpPr>
          <p:spPr>
            <a:xfrm>
              <a:off x="0" y="-19050"/>
              <a:ext cx="5176800" cy="2644497"/>
            </a:xfrm>
            <a:prstGeom prst="rect">
              <a:avLst/>
            </a:prstGeom>
          </p:spPr>
          <p:txBody>
            <a:bodyPr lIns="26257" tIns="26257" rIns="26257" bIns="26257" rtlCol="0" anchor="ctr"/>
            <a:lstStyle/>
            <a:p>
              <a:pPr algn="ctr">
                <a:lnSpc>
                  <a:spcPts val="1374"/>
                </a:lnSpc>
              </a:pPr>
              <a:endParaRPr/>
            </a:p>
          </p:txBody>
        </p:sp>
      </p:grpSp>
      <p:pic>
        <p:nvPicPr>
          <p:cNvPr id="16" name="Picture 16" descr="Line graph showing performance"/>
          <p:cNvPicPr>
            <a:picLocks noChangeAspect="1"/>
          </p:cNvPicPr>
          <p:nvPr/>
        </p:nvPicPr>
        <p:blipFill>
          <a:blip r:embed="rId4"/>
          <a:stretch>
            <a:fillRect/>
          </a:stretch>
        </p:blipFill>
        <p:spPr>
          <a:xfrm>
            <a:off x="4198221" y="8122674"/>
            <a:ext cx="11750762" cy="4551739"/>
          </a:xfrm>
          <a:prstGeom prst="rect">
            <a:avLst/>
          </a:prstGeom>
        </p:spPr>
      </p:pic>
      <p:sp>
        <p:nvSpPr>
          <p:cNvPr id="17" name="TextBox 17"/>
          <p:cNvSpPr txBox="1"/>
          <p:nvPr/>
        </p:nvSpPr>
        <p:spPr>
          <a:xfrm>
            <a:off x="6960258" y="11620398"/>
            <a:ext cx="509500" cy="239168"/>
          </a:xfrm>
          <a:prstGeom prst="rect">
            <a:avLst/>
          </a:prstGeom>
        </p:spPr>
        <p:txBody>
          <a:bodyPr lIns="0" tIns="0" rIns="0" bIns="0" rtlCol="0" anchor="t">
            <a:spAutoFit/>
          </a:bodyPr>
          <a:lstStyle/>
          <a:p>
            <a:pPr algn="ctr">
              <a:lnSpc>
                <a:spcPts val="1979"/>
              </a:lnSpc>
            </a:pPr>
            <a:r>
              <a:rPr lang="en-US" sz="1414">
                <a:solidFill>
                  <a:srgbClr val="000000"/>
                </a:solidFill>
                <a:latin typeface="Canva Sans"/>
                <a:ea typeface="Canva Sans"/>
                <a:cs typeface="Canva Sans"/>
                <a:sym typeface="Canva Sans"/>
              </a:rPr>
              <a:t>20/21</a:t>
            </a:r>
          </a:p>
        </p:txBody>
      </p:sp>
      <p:sp>
        <p:nvSpPr>
          <p:cNvPr id="18" name="TextBox 18"/>
          <p:cNvSpPr txBox="1"/>
          <p:nvPr/>
        </p:nvSpPr>
        <p:spPr>
          <a:xfrm>
            <a:off x="8746833" y="11620398"/>
            <a:ext cx="487119" cy="239168"/>
          </a:xfrm>
          <a:prstGeom prst="rect">
            <a:avLst/>
          </a:prstGeom>
        </p:spPr>
        <p:txBody>
          <a:bodyPr lIns="0" tIns="0" rIns="0" bIns="0" rtlCol="0" anchor="t">
            <a:spAutoFit/>
          </a:bodyPr>
          <a:lstStyle/>
          <a:p>
            <a:pPr algn="ctr">
              <a:lnSpc>
                <a:spcPts val="1979"/>
              </a:lnSpc>
            </a:pPr>
            <a:r>
              <a:rPr lang="en-US" sz="1414">
                <a:solidFill>
                  <a:srgbClr val="000000"/>
                </a:solidFill>
                <a:latin typeface="Canva Sans"/>
                <a:ea typeface="Canva Sans"/>
                <a:cs typeface="Canva Sans"/>
                <a:sym typeface="Canva Sans"/>
              </a:rPr>
              <a:t>21/22</a:t>
            </a:r>
          </a:p>
        </p:txBody>
      </p:sp>
      <p:sp>
        <p:nvSpPr>
          <p:cNvPr id="19" name="TextBox 19"/>
          <p:cNvSpPr txBox="1"/>
          <p:nvPr/>
        </p:nvSpPr>
        <p:spPr>
          <a:xfrm>
            <a:off x="10513666" y="11620398"/>
            <a:ext cx="492662" cy="239168"/>
          </a:xfrm>
          <a:prstGeom prst="rect">
            <a:avLst/>
          </a:prstGeom>
        </p:spPr>
        <p:txBody>
          <a:bodyPr lIns="0" tIns="0" rIns="0" bIns="0" rtlCol="0" anchor="t">
            <a:spAutoFit/>
          </a:bodyPr>
          <a:lstStyle/>
          <a:p>
            <a:pPr algn="ctr">
              <a:lnSpc>
                <a:spcPts val="1979"/>
              </a:lnSpc>
            </a:pPr>
            <a:r>
              <a:rPr lang="en-US" sz="1414">
                <a:solidFill>
                  <a:srgbClr val="000000"/>
                </a:solidFill>
                <a:latin typeface="Canva Sans"/>
                <a:ea typeface="Canva Sans"/>
                <a:cs typeface="Canva Sans"/>
                <a:sym typeface="Canva Sans"/>
              </a:rPr>
              <a:t>22/23</a:t>
            </a:r>
          </a:p>
        </p:txBody>
      </p:sp>
      <p:sp>
        <p:nvSpPr>
          <p:cNvPr id="20" name="TextBox 20"/>
          <p:cNvSpPr txBox="1"/>
          <p:nvPr/>
        </p:nvSpPr>
        <p:spPr>
          <a:xfrm>
            <a:off x="12286039" y="11620398"/>
            <a:ext cx="498204" cy="239168"/>
          </a:xfrm>
          <a:prstGeom prst="rect">
            <a:avLst/>
          </a:prstGeom>
        </p:spPr>
        <p:txBody>
          <a:bodyPr lIns="0" tIns="0" rIns="0" bIns="0" rtlCol="0" anchor="t">
            <a:spAutoFit/>
          </a:bodyPr>
          <a:lstStyle/>
          <a:p>
            <a:pPr algn="ctr">
              <a:lnSpc>
                <a:spcPts val="1979"/>
              </a:lnSpc>
            </a:pPr>
            <a:r>
              <a:rPr lang="en-US" sz="1414">
                <a:solidFill>
                  <a:srgbClr val="000000"/>
                </a:solidFill>
                <a:latin typeface="Canva Sans"/>
                <a:ea typeface="Canva Sans"/>
                <a:cs typeface="Canva Sans"/>
                <a:sym typeface="Canva Sans"/>
              </a:rPr>
              <a:t>23/24</a:t>
            </a:r>
          </a:p>
        </p:txBody>
      </p:sp>
      <p:sp>
        <p:nvSpPr>
          <p:cNvPr id="21" name="TextBox 21"/>
          <p:cNvSpPr txBox="1"/>
          <p:nvPr/>
        </p:nvSpPr>
        <p:spPr>
          <a:xfrm>
            <a:off x="14063956" y="11620398"/>
            <a:ext cx="499818" cy="239168"/>
          </a:xfrm>
          <a:prstGeom prst="rect">
            <a:avLst/>
          </a:prstGeom>
        </p:spPr>
        <p:txBody>
          <a:bodyPr lIns="0" tIns="0" rIns="0" bIns="0" rtlCol="0" anchor="t">
            <a:spAutoFit/>
          </a:bodyPr>
          <a:lstStyle/>
          <a:p>
            <a:pPr algn="ctr">
              <a:lnSpc>
                <a:spcPts val="1979"/>
              </a:lnSpc>
            </a:pPr>
            <a:r>
              <a:rPr lang="en-US" sz="1414">
                <a:solidFill>
                  <a:srgbClr val="000000"/>
                </a:solidFill>
                <a:latin typeface="Canva Sans"/>
                <a:ea typeface="Canva Sans"/>
                <a:cs typeface="Canva Sans"/>
                <a:sym typeface="Canva Sans"/>
              </a:rPr>
              <a:t>24/25</a:t>
            </a:r>
          </a:p>
        </p:txBody>
      </p:sp>
      <p:sp>
        <p:nvSpPr>
          <p:cNvPr id="22" name="TextBox 22"/>
          <p:cNvSpPr txBox="1"/>
          <p:nvPr/>
        </p:nvSpPr>
        <p:spPr>
          <a:xfrm>
            <a:off x="12614392" y="9917424"/>
            <a:ext cx="339713" cy="247825"/>
          </a:xfrm>
          <a:prstGeom prst="rect">
            <a:avLst/>
          </a:prstGeom>
        </p:spPr>
        <p:txBody>
          <a:bodyPr lIns="0" tIns="0" rIns="0" bIns="0" rtlCol="0" anchor="t">
            <a:spAutoFit/>
          </a:bodyPr>
          <a:lstStyle/>
          <a:p>
            <a:pPr algn="ctr">
              <a:lnSpc>
                <a:spcPts val="989"/>
              </a:lnSpc>
            </a:pPr>
            <a:r>
              <a:rPr lang="en-US" sz="707">
                <a:solidFill>
                  <a:srgbClr val="000000"/>
                </a:solidFill>
                <a:latin typeface="Canva Sans"/>
                <a:ea typeface="Canva Sans"/>
                <a:cs typeface="Canva Sans"/>
                <a:sym typeface="Canva Sans"/>
              </a:rPr>
              <a:t>321,686</a:t>
            </a:r>
          </a:p>
        </p:txBody>
      </p:sp>
      <p:sp>
        <p:nvSpPr>
          <p:cNvPr id="23" name="TextBox 23"/>
          <p:cNvSpPr txBox="1"/>
          <p:nvPr/>
        </p:nvSpPr>
        <p:spPr>
          <a:xfrm>
            <a:off x="14419251" y="9891243"/>
            <a:ext cx="334451" cy="247825"/>
          </a:xfrm>
          <a:prstGeom prst="rect">
            <a:avLst/>
          </a:prstGeom>
        </p:spPr>
        <p:txBody>
          <a:bodyPr lIns="0" tIns="0" rIns="0" bIns="0" rtlCol="0" anchor="t">
            <a:spAutoFit/>
          </a:bodyPr>
          <a:lstStyle/>
          <a:p>
            <a:pPr algn="ctr">
              <a:lnSpc>
                <a:spcPts val="989"/>
              </a:lnSpc>
            </a:pPr>
            <a:r>
              <a:rPr lang="en-US" sz="707">
                <a:solidFill>
                  <a:srgbClr val="000000"/>
                </a:solidFill>
                <a:latin typeface="Canva Sans"/>
                <a:ea typeface="Canva Sans"/>
                <a:cs typeface="Canva Sans"/>
                <a:sym typeface="Canva Sans"/>
              </a:rPr>
              <a:t>333,642</a:t>
            </a:r>
          </a:p>
        </p:txBody>
      </p:sp>
      <p:sp>
        <p:nvSpPr>
          <p:cNvPr id="24" name="AutoShape 24"/>
          <p:cNvSpPr/>
          <p:nvPr/>
        </p:nvSpPr>
        <p:spPr>
          <a:xfrm>
            <a:off x="8108294" y="11336418"/>
            <a:ext cx="0" cy="819355"/>
          </a:xfrm>
          <a:prstGeom prst="line">
            <a:avLst/>
          </a:prstGeom>
          <a:ln w="28575" cap="flat">
            <a:solidFill>
              <a:srgbClr val="000000"/>
            </a:solidFill>
            <a:prstDash val="sysDot"/>
            <a:headEnd type="none" w="sm" len="sm"/>
            <a:tailEnd type="none" w="sm" len="sm"/>
          </a:ln>
        </p:spPr>
        <p:txBody>
          <a:bodyPr/>
          <a:lstStyle/>
          <a:p>
            <a:endParaRPr lang="en-NZ"/>
          </a:p>
        </p:txBody>
      </p:sp>
      <p:sp>
        <p:nvSpPr>
          <p:cNvPr id="25" name="AutoShape 25"/>
          <p:cNvSpPr/>
          <p:nvPr/>
        </p:nvSpPr>
        <p:spPr>
          <a:xfrm>
            <a:off x="9873807" y="11285505"/>
            <a:ext cx="0" cy="819355"/>
          </a:xfrm>
          <a:prstGeom prst="line">
            <a:avLst/>
          </a:prstGeom>
          <a:ln w="28575" cap="flat">
            <a:solidFill>
              <a:srgbClr val="000000"/>
            </a:solidFill>
            <a:prstDash val="sysDot"/>
            <a:headEnd type="none" w="sm" len="sm"/>
            <a:tailEnd type="none" w="sm" len="sm"/>
          </a:ln>
        </p:spPr>
        <p:txBody>
          <a:bodyPr/>
          <a:lstStyle/>
          <a:p>
            <a:endParaRPr lang="en-NZ"/>
          </a:p>
        </p:txBody>
      </p:sp>
      <p:sp>
        <p:nvSpPr>
          <p:cNvPr id="26" name="AutoShape 26"/>
          <p:cNvSpPr/>
          <p:nvPr/>
        </p:nvSpPr>
        <p:spPr>
          <a:xfrm>
            <a:off x="11646182" y="11336418"/>
            <a:ext cx="0" cy="819355"/>
          </a:xfrm>
          <a:prstGeom prst="line">
            <a:avLst/>
          </a:prstGeom>
          <a:ln w="28575" cap="flat">
            <a:solidFill>
              <a:srgbClr val="000000"/>
            </a:solidFill>
            <a:prstDash val="sysDot"/>
            <a:headEnd type="none" w="sm" len="sm"/>
            <a:tailEnd type="none" w="sm" len="sm"/>
          </a:ln>
        </p:spPr>
        <p:txBody>
          <a:bodyPr/>
          <a:lstStyle/>
          <a:p>
            <a:endParaRPr lang="en-NZ"/>
          </a:p>
        </p:txBody>
      </p:sp>
      <p:sp>
        <p:nvSpPr>
          <p:cNvPr id="27" name="AutoShape 27"/>
          <p:cNvSpPr/>
          <p:nvPr/>
        </p:nvSpPr>
        <p:spPr>
          <a:xfrm>
            <a:off x="13493610" y="11336418"/>
            <a:ext cx="0" cy="819355"/>
          </a:xfrm>
          <a:prstGeom prst="line">
            <a:avLst/>
          </a:prstGeom>
          <a:ln w="28575" cap="flat">
            <a:solidFill>
              <a:srgbClr val="000000"/>
            </a:solidFill>
            <a:prstDash val="sysDot"/>
            <a:headEnd type="none" w="sm" len="sm"/>
            <a:tailEnd type="none" w="sm" len="sm"/>
          </a:ln>
        </p:spPr>
        <p:txBody>
          <a:bodyPr/>
          <a:lstStyle/>
          <a:p>
            <a:endParaRPr lang="en-NZ"/>
          </a:p>
        </p:txBody>
      </p:sp>
      <p:grpSp>
        <p:nvGrpSpPr>
          <p:cNvPr id="28" name="Group 28"/>
          <p:cNvGrpSpPr/>
          <p:nvPr/>
        </p:nvGrpSpPr>
        <p:grpSpPr>
          <a:xfrm>
            <a:off x="13000767" y="6071497"/>
            <a:ext cx="2298767" cy="682103"/>
            <a:chOff x="0" y="-85725"/>
            <a:chExt cx="3065022" cy="909472"/>
          </a:xfrm>
        </p:grpSpPr>
        <p:grpSp>
          <p:nvGrpSpPr>
            <p:cNvPr id="29" name="Group 29"/>
            <p:cNvGrpSpPr/>
            <p:nvPr/>
          </p:nvGrpSpPr>
          <p:grpSpPr>
            <a:xfrm>
              <a:off x="0" y="305902"/>
              <a:ext cx="388489" cy="194245"/>
              <a:chOff x="0" y="0"/>
              <a:chExt cx="812800" cy="406400"/>
            </a:xfrm>
          </p:grpSpPr>
          <p:sp>
            <p:nvSpPr>
              <p:cNvPr id="30" name="Freeform 3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60033"/>
              </a:solidFill>
            </p:spPr>
            <p:txBody>
              <a:bodyPr/>
              <a:lstStyle/>
              <a:p>
                <a:endParaRPr lang="en-NZ"/>
              </a:p>
            </p:txBody>
          </p:sp>
          <p:sp>
            <p:nvSpPr>
              <p:cNvPr id="31" name="TextBox 31"/>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32" name="TextBox 32"/>
            <p:cNvSpPr txBox="1"/>
            <p:nvPr/>
          </p:nvSpPr>
          <p:spPr>
            <a:xfrm>
              <a:off x="0" y="-85725"/>
              <a:ext cx="1553956" cy="304528"/>
            </a:xfrm>
            <a:prstGeom prst="rect">
              <a:avLst/>
            </a:prstGeom>
          </p:spPr>
          <p:txBody>
            <a:bodyPr lIns="0" tIns="0" rIns="0" bIns="0" rtlCol="0" anchor="t">
              <a:spAutoFit/>
            </a:bodyPr>
            <a:lstStyle/>
            <a:p>
              <a:pPr>
                <a:lnSpc>
                  <a:spcPts val="1966"/>
                </a:lnSpc>
              </a:pPr>
              <a:r>
                <a:rPr lang="en-US" sz="1003" b="1">
                  <a:solidFill>
                    <a:srgbClr val="000000"/>
                  </a:solidFill>
                  <a:latin typeface="Poppins Bold"/>
                  <a:ea typeface="Poppins Bold"/>
                  <a:cs typeface="Poppins Bold"/>
                  <a:sym typeface="Poppins Bold"/>
                </a:rPr>
                <a:t>LEGEND</a:t>
              </a:r>
            </a:p>
          </p:txBody>
        </p:sp>
        <p:grpSp>
          <p:nvGrpSpPr>
            <p:cNvPr id="33" name="Group 33"/>
            <p:cNvGrpSpPr/>
            <p:nvPr/>
          </p:nvGrpSpPr>
          <p:grpSpPr>
            <a:xfrm>
              <a:off x="352002" y="305902"/>
              <a:ext cx="388489" cy="194245"/>
              <a:chOff x="0" y="0"/>
              <a:chExt cx="812800" cy="406400"/>
            </a:xfrm>
          </p:grpSpPr>
          <p:sp>
            <p:nvSpPr>
              <p:cNvPr id="34" name="Freeform 34"/>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15284C"/>
              </a:solidFill>
            </p:spPr>
            <p:txBody>
              <a:bodyPr/>
              <a:lstStyle/>
              <a:p>
                <a:endParaRPr lang="en-NZ"/>
              </a:p>
            </p:txBody>
          </p:sp>
          <p:sp>
            <p:nvSpPr>
              <p:cNvPr id="35" name="TextBox 35"/>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36" name="Group 36"/>
            <p:cNvGrpSpPr/>
            <p:nvPr/>
          </p:nvGrpSpPr>
          <p:grpSpPr>
            <a:xfrm>
              <a:off x="692492" y="305902"/>
              <a:ext cx="388489" cy="194245"/>
              <a:chOff x="0" y="0"/>
              <a:chExt cx="812800" cy="406400"/>
            </a:xfrm>
          </p:grpSpPr>
          <p:sp>
            <p:nvSpPr>
              <p:cNvPr id="37" name="Freeform 37"/>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C818F"/>
              </a:solidFill>
            </p:spPr>
            <p:txBody>
              <a:bodyPr/>
              <a:lstStyle/>
              <a:p>
                <a:endParaRPr lang="en-NZ"/>
              </a:p>
            </p:txBody>
          </p:sp>
          <p:sp>
            <p:nvSpPr>
              <p:cNvPr id="38" name="TextBox 38"/>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39" name="Group 39"/>
            <p:cNvGrpSpPr/>
            <p:nvPr/>
          </p:nvGrpSpPr>
          <p:grpSpPr>
            <a:xfrm>
              <a:off x="1032981" y="305902"/>
              <a:ext cx="388489" cy="194245"/>
              <a:chOff x="0" y="0"/>
              <a:chExt cx="812800" cy="406400"/>
            </a:xfrm>
          </p:grpSpPr>
          <p:sp>
            <p:nvSpPr>
              <p:cNvPr id="40" name="Freeform 4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1868A1"/>
              </a:solidFill>
            </p:spPr>
            <p:txBody>
              <a:bodyPr/>
              <a:lstStyle/>
              <a:p>
                <a:endParaRPr lang="en-NZ"/>
              </a:p>
            </p:txBody>
          </p:sp>
          <p:sp>
            <p:nvSpPr>
              <p:cNvPr id="41" name="TextBox 41"/>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42" name="TextBox 42"/>
            <p:cNvSpPr txBox="1"/>
            <p:nvPr/>
          </p:nvSpPr>
          <p:spPr>
            <a:xfrm>
              <a:off x="1511066" y="216981"/>
              <a:ext cx="1553956" cy="304528"/>
            </a:xfrm>
            <a:prstGeom prst="rect">
              <a:avLst/>
            </a:prstGeom>
          </p:spPr>
          <p:txBody>
            <a:bodyPr lIns="0" tIns="0" rIns="0" bIns="0" rtlCol="0" anchor="t">
              <a:spAutoFit/>
            </a:bodyPr>
            <a:lstStyle/>
            <a:p>
              <a:pPr>
                <a:lnSpc>
                  <a:spcPts val="1966"/>
                </a:lnSpc>
              </a:pPr>
              <a:r>
                <a:rPr lang="en-US" sz="1003">
                  <a:solidFill>
                    <a:srgbClr val="000000"/>
                  </a:solidFill>
                  <a:latin typeface="Poppins"/>
                  <a:ea typeface="Poppins"/>
                  <a:cs typeface="Poppins"/>
                  <a:sym typeface="Poppins"/>
                </a:rPr>
                <a:t>Q3 24/25</a:t>
              </a:r>
            </a:p>
          </p:txBody>
        </p:sp>
        <p:grpSp>
          <p:nvGrpSpPr>
            <p:cNvPr id="43" name="Group 43"/>
            <p:cNvGrpSpPr/>
            <p:nvPr/>
          </p:nvGrpSpPr>
          <p:grpSpPr>
            <a:xfrm>
              <a:off x="0" y="608142"/>
              <a:ext cx="388489" cy="194245"/>
              <a:chOff x="0" y="0"/>
              <a:chExt cx="812800" cy="406400"/>
            </a:xfrm>
          </p:grpSpPr>
          <p:sp>
            <p:nvSpPr>
              <p:cNvPr id="44" name="Freeform 44"/>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D4265"/>
              </a:solidFill>
            </p:spPr>
            <p:txBody>
              <a:bodyPr/>
              <a:lstStyle/>
              <a:p>
                <a:endParaRPr lang="en-NZ"/>
              </a:p>
            </p:txBody>
          </p:sp>
          <p:sp>
            <p:nvSpPr>
              <p:cNvPr id="45" name="TextBox 45"/>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46" name="Group 46"/>
            <p:cNvGrpSpPr/>
            <p:nvPr/>
          </p:nvGrpSpPr>
          <p:grpSpPr>
            <a:xfrm>
              <a:off x="352002" y="608142"/>
              <a:ext cx="388489" cy="194245"/>
              <a:chOff x="0" y="0"/>
              <a:chExt cx="812800" cy="406400"/>
            </a:xfrm>
          </p:grpSpPr>
          <p:sp>
            <p:nvSpPr>
              <p:cNvPr id="47" name="Freeform 47"/>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545D6F"/>
              </a:solidFill>
            </p:spPr>
            <p:txBody>
              <a:bodyPr/>
              <a:lstStyle/>
              <a:p>
                <a:endParaRPr lang="en-NZ"/>
              </a:p>
            </p:txBody>
          </p:sp>
          <p:sp>
            <p:nvSpPr>
              <p:cNvPr id="48" name="TextBox 48"/>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49" name="Group 49"/>
            <p:cNvGrpSpPr/>
            <p:nvPr/>
          </p:nvGrpSpPr>
          <p:grpSpPr>
            <a:xfrm>
              <a:off x="692492" y="608142"/>
              <a:ext cx="388489" cy="194245"/>
              <a:chOff x="0" y="0"/>
              <a:chExt cx="812800" cy="406400"/>
            </a:xfrm>
          </p:grpSpPr>
          <p:sp>
            <p:nvSpPr>
              <p:cNvPr id="50" name="Freeform 5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DBDC4"/>
              </a:solidFill>
            </p:spPr>
            <p:txBody>
              <a:bodyPr/>
              <a:lstStyle/>
              <a:p>
                <a:endParaRPr lang="en-NZ"/>
              </a:p>
            </p:txBody>
          </p:sp>
          <p:sp>
            <p:nvSpPr>
              <p:cNvPr id="51" name="TextBox 51"/>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52" name="Group 52"/>
            <p:cNvGrpSpPr/>
            <p:nvPr/>
          </p:nvGrpSpPr>
          <p:grpSpPr>
            <a:xfrm>
              <a:off x="1032981" y="608142"/>
              <a:ext cx="388489" cy="194245"/>
              <a:chOff x="0" y="0"/>
              <a:chExt cx="812800" cy="406400"/>
            </a:xfrm>
          </p:grpSpPr>
          <p:sp>
            <p:nvSpPr>
              <p:cNvPr id="53" name="Freeform 5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96BCD8"/>
              </a:solidFill>
            </p:spPr>
            <p:txBody>
              <a:bodyPr/>
              <a:lstStyle/>
              <a:p>
                <a:endParaRPr lang="en-NZ"/>
              </a:p>
            </p:txBody>
          </p:sp>
          <p:sp>
            <p:nvSpPr>
              <p:cNvPr id="54" name="TextBox 54"/>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55" name="TextBox 55"/>
            <p:cNvSpPr txBox="1"/>
            <p:nvPr/>
          </p:nvSpPr>
          <p:spPr>
            <a:xfrm>
              <a:off x="1511066" y="519219"/>
              <a:ext cx="1553954" cy="304528"/>
            </a:xfrm>
            <a:prstGeom prst="rect">
              <a:avLst/>
            </a:prstGeom>
          </p:spPr>
          <p:txBody>
            <a:bodyPr lIns="0" tIns="0" rIns="0" bIns="0" rtlCol="0" anchor="t">
              <a:spAutoFit/>
            </a:bodyPr>
            <a:lstStyle/>
            <a:p>
              <a:pPr>
                <a:lnSpc>
                  <a:spcPts val="1966"/>
                </a:lnSpc>
              </a:pPr>
              <a:r>
                <a:rPr lang="en-US" sz="1003">
                  <a:solidFill>
                    <a:srgbClr val="000000"/>
                  </a:solidFill>
                  <a:latin typeface="Poppins"/>
                  <a:ea typeface="Poppins"/>
                  <a:cs typeface="Poppins"/>
                  <a:sym typeface="Poppins"/>
                </a:rPr>
                <a:t>Q3 23/24</a:t>
              </a:r>
            </a:p>
          </p:txBody>
        </p:sp>
      </p:grpSp>
      <p:sp>
        <p:nvSpPr>
          <p:cNvPr id="56" name="TextBox 56"/>
          <p:cNvSpPr txBox="1"/>
          <p:nvPr/>
        </p:nvSpPr>
        <p:spPr>
          <a:xfrm>
            <a:off x="4940222" y="14408274"/>
            <a:ext cx="10266756" cy="530658"/>
          </a:xfrm>
          <a:prstGeom prst="rect">
            <a:avLst/>
          </a:prstGeom>
        </p:spPr>
        <p:txBody>
          <a:bodyPr lIns="0" tIns="0" rIns="0" bIns="0" rtlCol="0" anchor="t">
            <a:spAutoFit/>
          </a:bodyPr>
          <a:lstStyle/>
          <a:p>
            <a:pPr>
              <a:lnSpc>
                <a:spcPts val="1439"/>
              </a:lnSpc>
            </a:pPr>
            <a:r>
              <a:rPr lang="en-US" sz="1028">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39"/>
              </a:lnSpc>
            </a:pPr>
            <a:r>
              <a:rPr lang="en-US" sz="1028">
                <a:solidFill>
                  <a:srgbClr val="000000"/>
                </a:solidFill>
                <a:latin typeface="Poppins"/>
                <a:ea typeface="Poppins"/>
                <a:cs typeface="Poppins"/>
                <a:sym typeface="Poppins"/>
              </a:rPr>
              <a:t>See caveats: </a:t>
            </a:r>
            <a:r>
              <a:rPr lang="en-US" sz="1028" u="sng">
                <a:solidFill>
                  <a:srgbClr val="2F5F98"/>
                </a:solidFill>
                <a:latin typeface="Poppins"/>
                <a:ea typeface="Poppins"/>
                <a:cs typeface="Poppins"/>
                <a:sym typeface="Poppins"/>
              </a:rPr>
              <a:t>https://www.tewhatuora.govt.nz/corporate-information/planning-and-performance/health-targets/health-targets/performance </a:t>
            </a:r>
          </a:p>
        </p:txBody>
      </p:sp>
      <p:sp>
        <p:nvSpPr>
          <p:cNvPr id="57" name="TextBox 57"/>
          <p:cNvSpPr txBox="1"/>
          <p:nvPr/>
        </p:nvSpPr>
        <p:spPr>
          <a:xfrm>
            <a:off x="14100497" y="14984"/>
            <a:ext cx="1135990" cy="682110"/>
          </a:xfrm>
          <a:prstGeom prst="rect">
            <a:avLst/>
          </a:prstGeom>
        </p:spPr>
        <p:txBody>
          <a:bodyPr lIns="0" tIns="0" rIns="0" bIns="0" rtlCol="0" anchor="t">
            <a:spAutoFit/>
          </a:bodyPr>
          <a:lstStyle/>
          <a:p>
            <a:pPr algn="r">
              <a:lnSpc>
                <a:spcPts val="1847"/>
              </a:lnSpc>
            </a:pPr>
            <a:r>
              <a:rPr lang="en-US" sz="1319" b="1">
                <a:solidFill>
                  <a:srgbClr val="FFFFFF"/>
                </a:solidFill>
                <a:latin typeface="Poppins Bold"/>
                <a:ea typeface="Poppins Bold"/>
                <a:cs typeface="Poppins Bold"/>
                <a:sym typeface="Poppins Bold"/>
              </a:rPr>
              <a:t>Q3 2024/25 </a:t>
            </a:r>
          </a:p>
          <a:p>
            <a:pPr algn="r">
              <a:lnSpc>
                <a:spcPts val="1847"/>
              </a:lnSpc>
            </a:pPr>
            <a:r>
              <a:rPr lang="en-US" sz="1319">
                <a:solidFill>
                  <a:srgbClr val="FFFFFF"/>
                </a:solidFill>
                <a:latin typeface="Poppins"/>
                <a:ea typeface="Poppins"/>
                <a:cs typeface="Poppins"/>
                <a:sym typeface="Poppins"/>
              </a:rPr>
              <a:t>compared to</a:t>
            </a:r>
            <a:r>
              <a:rPr lang="en-US" sz="1319" b="1">
                <a:solidFill>
                  <a:srgbClr val="FFFFFF"/>
                </a:solidFill>
                <a:latin typeface="Poppins Bold"/>
                <a:ea typeface="Poppins Bold"/>
                <a:cs typeface="Poppins Bold"/>
                <a:sym typeface="Poppins Bold"/>
              </a:rPr>
              <a:t> </a:t>
            </a:r>
          </a:p>
          <a:p>
            <a:pPr algn="r">
              <a:lnSpc>
                <a:spcPts val="1847"/>
              </a:lnSpc>
            </a:pPr>
            <a:r>
              <a:rPr lang="en-US" sz="1319" b="1">
                <a:solidFill>
                  <a:srgbClr val="FFFFFF"/>
                </a:solidFill>
                <a:latin typeface="Poppins Bold"/>
                <a:ea typeface="Poppins Bold"/>
                <a:cs typeface="Poppins Bold"/>
                <a:sym typeface="Poppins Bold"/>
              </a:rPr>
              <a:t>Q3 2023/24</a:t>
            </a:r>
          </a:p>
        </p:txBody>
      </p:sp>
      <p:sp>
        <p:nvSpPr>
          <p:cNvPr id="58" name="TextBox 58"/>
          <p:cNvSpPr txBox="1"/>
          <p:nvPr/>
        </p:nvSpPr>
        <p:spPr>
          <a:xfrm>
            <a:off x="5231994" y="12445775"/>
            <a:ext cx="9792302" cy="1604735"/>
          </a:xfrm>
          <a:prstGeom prst="rect">
            <a:avLst/>
          </a:prstGeom>
        </p:spPr>
        <p:txBody>
          <a:bodyPr lIns="0" tIns="0" rIns="0" bIns="0" rtlCol="0" anchor="t">
            <a:spAutoFit/>
          </a:bodyPr>
          <a:lstStyle/>
          <a:p>
            <a:pPr>
              <a:lnSpc>
                <a:spcPts val="1819"/>
              </a:lnSpc>
              <a:spcBef>
                <a:spcPct val="0"/>
              </a:spcBef>
            </a:pPr>
            <a:r>
              <a:rPr lang="en-US" sz="1299">
                <a:solidFill>
                  <a:srgbClr val="000000"/>
                </a:solidFill>
                <a:latin typeface="Poppins"/>
                <a:ea typeface="Poppins"/>
                <a:cs typeface="Poppins"/>
                <a:sym typeface="Poppins"/>
              </a:rPr>
              <a:t>Over the past five years, ED attendance numbers have steadily increased, and there were more presentations in quarter three 24/25 compared to the same quarter last year. There has been a 3.72% increase in ED attendances from the same quarter last year.  Notably, in the last two quarters, we've improved the proportion of patients seen within six hours. Acknowledging increased volumes of ED presentations, performance also continues to improve against the target, indicating we are effectively managing higher patient volumes without compromising on timely care. Our current focus is on reducing the number of patients who have long wait times in ED (especially those who spend more than   24 hours in ED), and improving ED and inpatient flow.</a:t>
            </a:r>
          </a:p>
        </p:txBody>
      </p:sp>
      <p:sp>
        <p:nvSpPr>
          <p:cNvPr id="59" name="TextBox 59"/>
          <p:cNvSpPr txBox="1"/>
          <p:nvPr/>
        </p:nvSpPr>
        <p:spPr>
          <a:xfrm>
            <a:off x="13732898" y="112717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+8.82%</a:t>
            </a:r>
          </a:p>
        </p:txBody>
      </p:sp>
      <p:sp>
        <p:nvSpPr>
          <p:cNvPr id="60" name="TextBox 60"/>
          <p:cNvSpPr txBox="1"/>
          <p:nvPr/>
        </p:nvSpPr>
        <p:spPr>
          <a:xfrm>
            <a:off x="12614387" y="150919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-5.49%</a:t>
            </a:r>
          </a:p>
        </p:txBody>
      </p:sp>
      <p:sp>
        <p:nvSpPr>
          <p:cNvPr id="61" name="TextBox 61"/>
          <p:cNvSpPr txBox="1"/>
          <p:nvPr/>
        </p:nvSpPr>
        <p:spPr>
          <a:xfrm>
            <a:off x="12461326" y="187797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+7.88%</a:t>
            </a:r>
          </a:p>
        </p:txBody>
      </p:sp>
      <p:sp>
        <p:nvSpPr>
          <p:cNvPr id="62" name="TextBox 62"/>
          <p:cNvSpPr txBox="1"/>
          <p:nvPr/>
        </p:nvSpPr>
        <p:spPr>
          <a:xfrm>
            <a:off x="12214941" y="225124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+2.38%</a:t>
            </a:r>
          </a:p>
        </p:txBody>
      </p:sp>
      <p:sp>
        <p:nvSpPr>
          <p:cNvPr id="63" name="TextBox 63"/>
          <p:cNvSpPr txBox="1"/>
          <p:nvPr/>
        </p:nvSpPr>
        <p:spPr>
          <a:xfrm>
            <a:off x="12214941" y="2624506"/>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+1.30%</a:t>
            </a:r>
          </a:p>
        </p:txBody>
      </p:sp>
      <p:sp>
        <p:nvSpPr>
          <p:cNvPr id="64" name="TextBox 64"/>
          <p:cNvSpPr txBox="1"/>
          <p:nvPr/>
        </p:nvSpPr>
        <p:spPr>
          <a:xfrm>
            <a:off x="11968554" y="299777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+5.60%</a:t>
            </a:r>
          </a:p>
        </p:txBody>
      </p:sp>
      <p:sp>
        <p:nvSpPr>
          <p:cNvPr id="65" name="TextBox 65"/>
          <p:cNvSpPr txBox="1"/>
          <p:nvPr/>
        </p:nvSpPr>
        <p:spPr>
          <a:xfrm>
            <a:off x="11153410" y="337672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+2.38%</a:t>
            </a:r>
          </a:p>
        </p:txBody>
      </p:sp>
      <p:sp>
        <p:nvSpPr>
          <p:cNvPr id="66" name="TextBox 66"/>
          <p:cNvSpPr txBox="1"/>
          <p:nvPr/>
        </p:nvSpPr>
        <p:spPr>
          <a:xfrm>
            <a:off x="10759942" y="374551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+10.14%</a:t>
            </a:r>
          </a:p>
        </p:txBody>
      </p:sp>
      <p:sp>
        <p:nvSpPr>
          <p:cNvPr id="67" name="TextBox 67"/>
          <p:cNvSpPr txBox="1"/>
          <p:nvPr/>
        </p:nvSpPr>
        <p:spPr>
          <a:xfrm>
            <a:off x="10267279" y="4121254"/>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-0.02%</a:t>
            </a:r>
          </a:p>
        </p:txBody>
      </p:sp>
      <p:sp>
        <p:nvSpPr>
          <p:cNvPr id="68" name="TextBox 68"/>
          <p:cNvSpPr txBox="1"/>
          <p:nvPr/>
        </p:nvSpPr>
        <p:spPr>
          <a:xfrm>
            <a:off x="10267169" y="4483083"/>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+3.92%</a:t>
            </a:r>
          </a:p>
        </p:txBody>
      </p:sp>
      <p:sp>
        <p:nvSpPr>
          <p:cNvPr id="69" name="TextBox 69"/>
          <p:cNvSpPr txBox="1"/>
          <p:nvPr/>
        </p:nvSpPr>
        <p:spPr>
          <a:xfrm>
            <a:off x="10128149" y="484682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+5.44%</a:t>
            </a:r>
          </a:p>
        </p:txBody>
      </p:sp>
      <p:sp>
        <p:nvSpPr>
          <p:cNvPr id="70" name="TextBox 70"/>
          <p:cNvSpPr txBox="1"/>
          <p:nvPr/>
        </p:nvSpPr>
        <p:spPr>
          <a:xfrm>
            <a:off x="10128149" y="5210562"/>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+2.12%</a:t>
            </a:r>
          </a:p>
        </p:txBody>
      </p:sp>
      <p:sp>
        <p:nvSpPr>
          <p:cNvPr id="71" name="TextBox 71"/>
          <p:cNvSpPr txBox="1"/>
          <p:nvPr/>
        </p:nvSpPr>
        <p:spPr>
          <a:xfrm>
            <a:off x="10073606" y="562169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+4.13%</a:t>
            </a:r>
          </a:p>
        </p:txBody>
      </p:sp>
      <p:sp>
        <p:nvSpPr>
          <p:cNvPr id="72" name="TextBox 72"/>
          <p:cNvSpPr txBox="1"/>
          <p:nvPr/>
        </p:nvSpPr>
        <p:spPr>
          <a:xfrm>
            <a:off x="9962196" y="599112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+3.76%</a:t>
            </a:r>
          </a:p>
        </p:txBody>
      </p:sp>
      <p:sp>
        <p:nvSpPr>
          <p:cNvPr id="73" name="TextBox 73"/>
          <p:cNvSpPr txBox="1"/>
          <p:nvPr/>
        </p:nvSpPr>
        <p:spPr>
          <a:xfrm>
            <a:off x="9635373" y="635486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+5.03%</a:t>
            </a:r>
          </a:p>
        </p:txBody>
      </p:sp>
      <p:sp>
        <p:nvSpPr>
          <p:cNvPr id="74" name="TextBox 74"/>
          <p:cNvSpPr txBox="1"/>
          <p:nvPr/>
        </p:nvSpPr>
        <p:spPr>
          <a:xfrm>
            <a:off x="9142599" y="671140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+4.63%</a:t>
            </a:r>
          </a:p>
        </p:txBody>
      </p:sp>
      <p:sp>
        <p:nvSpPr>
          <p:cNvPr id="75" name="TextBox 75"/>
          <p:cNvSpPr txBox="1"/>
          <p:nvPr/>
        </p:nvSpPr>
        <p:spPr>
          <a:xfrm>
            <a:off x="8990397" y="7096833"/>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+4.90%</a:t>
            </a:r>
          </a:p>
        </p:txBody>
      </p:sp>
      <p:sp>
        <p:nvSpPr>
          <p:cNvPr id="76" name="TextBox 76"/>
          <p:cNvSpPr txBox="1"/>
          <p:nvPr/>
        </p:nvSpPr>
        <p:spPr>
          <a:xfrm>
            <a:off x="8941538" y="747338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-1.64%</a:t>
            </a:r>
          </a:p>
        </p:txBody>
      </p:sp>
      <p:sp>
        <p:nvSpPr>
          <p:cNvPr id="77" name="TextBox 77"/>
          <p:cNvSpPr txBox="1"/>
          <p:nvPr/>
        </p:nvSpPr>
        <p:spPr>
          <a:xfrm>
            <a:off x="8795415" y="785617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+8.97%</a:t>
            </a:r>
          </a:p>
        </p:txBody>
      </p:sp>
      <p:sp>
        <p:nvSpPr>
          <p:cNvPr id="78" name="TextBox 78"/>
          <p:cNvSpPr txBox="1"/>
          <p:nvPr/>
        </p:nvSpPr>
        <p:spPr>
          <a:xfrm>
            <a:off x="8607545" y="8216556"/>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+6.66%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54546" y="3774857"/>
            <a:ext cx="3006095" cy="1711113"/>
            <a:chOff x="0" y="0"/>
            <a:chExt cx="1071969" cy="610180"/>
          </a:xfrm>
        </p:grpSpPr>
        <p:sp>
          <p:nvSpPr>
            <p:cNvPr id="3" name="Freeform 3"/>
            <p:cNvSpPr/>
            <p:nvPr/>
          </p:nvSpPr>
          <p:spPr>
            <a:xfrm>
              <a:off x="0" y="0"/>
              <a:ext cx="1071969" cy="610180"/>
            </a:xfrm>
            <a:custGeom>
              <a:avLst/>
              <a:gdLst/>
              <a:ahLst/>
              <a:cxnLst/>
              <a:rect l="l" t="t" r="r" b="b"/>
              <a:pathLst>
                <a:path w="1071969" h="610180">
                  <a:moveTo>
                    <a:pt x="61810" y="0"/>
                  </a:moveTo>
                  <a:lnTo>
                    <a:pt x="1010159" y="0"/>
                  </a:lnTo>
                  <a:cubicBezTo>
                    <a:pt x="1026552" y="0"/>
                    <a:pt x="1042274" y="6512"/>
                    <a:pt x="1053866" y="18104"/>
                  </a:cubicBezTo>
                  <a:cubicBezTo>
                    <a:pt x="1065457" y="29695"/>
                    <a:pt x="1071969" y="45417"/>
                    <a:pt x="1071969" y="61810"/>
                  </a:cubicBezTo>
                  <a:lnTo>
                    <a:pt x="1071969" y="548371"/>
                  </a:lnTo>
                  <a:cubicBezTo>
                    <a:pt x="1071969" y="564764"/>
                    <a:pt x="1065457" y="580485"/>
                    <a:pt x="1053866" y="592077"/>
                  </a:cubicBezTo>
                  <a:cubicBezTo>
                    <a:pt x="1042274" y="603668"/>
                    <a:pt x="1026552" y="610180"/>
                    <a:pt x="1010159" y="610180"/>
                  </a:cubicBezTo>
                  <a:lnTo>
                    <a:pt x="61810" y="610180"/>
                  </a:lnTo>
                  <a:cubicBezTo>
                    <a:pt x="45417" y="610180"/>
                    <a:pt x="29695" y="603668"/>
                    <a:pt x="18104" y="592077"/>
                  </a:cubicBezTo>
                  <a:cubicBezTo>
                    <a:pt x="6512" y="580485"/>
                    <a:pt x="0" y="564764"/>
                    <a:pt x="0" y="548371"/>
                  </a:cubicBezTo>
                  <a:lnTo>
                    <a:pt x="0" y="61810"/>
                  </a:lnTo>
                  <a:cubicBezTo>
                    <a:pt x="0" y="45417"/>
                    <a:pt x="6512" y="29695"/>
                    <a:pt x="18104" y="18104"/>
                  </a:cubicBezTo>
                  <a:cubicBezTo>
                    <a:pt x="29695" y="6512"/>
                    <a:pt x="45417" y="0"/>
                    <a:pt x="61810" y="0"/>
                  </a:cubicBezTo>
                  <a:close/>
                </a:path>
              </a:pathLst>
            </a:custGeom>
            <a:solidFill>
              <a:srgbClr val="F6F4EC"/>
            </a:solidFill>
          </p:spPr>
          <p:txBody>
            <a:bodyPr/>
            <a:lstStyle/>
            <a:p>
              <a:endParaRPr lang="en-NZ"/>
            </a:p>
          </p:txBody>
        </p:sp>
        <p:sp>
          <p:nvSpPr>
            <p:cNvPr id="4" name="TextBox 4"/>
            <p:cNvSpPr txBox="1"/>
            <p:nvPr/>
          </p:nvSpPr>
          <p:spPr>
            <a:xfrm>
              <a:off x="0" y="-38100"/>
              <a:ext cx="1071969" cy="648280"/>
            </a:xfrm>
            <a:prstGeom prst="rect">
              <a:avLst/>
            </a:prstGeom>
          </p:spPr>
          <p:txBody>
            <a:bodyPr lIns="36102" tIns="36102" rIns="36102" bIns="36102" rtlCol="0" anchor="ctr"/>
            <a:lstStyle/>
            <a:p>
              <a:pPr algn="ctr">
                <a:lnSpc>
                  <a:spcPts val="1890"/>
                </a:lnSpc>
              </a:pPr>
              <a:endParaRPr/>
            </a:p>
          </p:txBody>
        </p:sp>
      </p:grpSp>
      <p:grpSp>
        <p:nvGrpSpPr>
          <p:cNvPr id="5" name="Group 5"/>
          <p:cNvGrpSpPr/>
          <p:nvPr/>
        </p:nvGrpSpPr>
        <p:grpSpPr>
          <a:xfrm>
            <a:off x="2518569" y="2214002"/>
            <a:ext cx="15120000" cy="999226"/>
            <a:chOff x="0" y="0"/>
            <a:chExt cx="5391771" cy="356323"/>
          </a:xfrm>
        </p:grpSpPr>
        <p:sp>
          <p:nvSpPr>
            <p:cNvPr id="6" name="Freeform 6"/>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003399"/>
            </a:solidFill>
          </p:spPr>
          <p:txBody>
            <a:bodyPr/>
            <a:lstStyle/>
            <a:p>
              <a:endParaRPr lang="en-NZ"/>
            </a:p>
          </p:txBody>
        </p:sp>
        <p:sp>
          <p:nvSpPr>
            <p:cNvPr id="7" name="TextBox 7"/>
            <p:cNvSpPr txBox="1"/>
            <p:nvPr/>
          </p:nvSpPr>
          <p:spPr>
            <a:xfrm>
              <a:off x="0" y="-9525"/>
              <a:ext cx="5391771" cy="365848"/>
            </a:xfrm>
            <a:prstGeom prst="rect">
              <a:avLst/>
            </a:prstGeom>
          </p:spPr>
          <p:txBody>
            <a:bodyPr lIns="36102" tIns="36102" rIns="36102" bIns="36102" rtlCol="0" anchor="ctr"/>
            <a:lstStyle/>
            <a:p>
              <a:pPr algn="ctr">
                <a:lnSpc>
                  <a:spcPts val="1193"/>
                </a:lnSpc>
              </a:pPr>
              <a:endParaRPr/>
            </a:p>
          </p:txBody>
        </p:sp>
      </p:grpSp>
      <p:grpSp>
        <p:nvGrpSpPr>
          <p:cNvPr id="8" name="Group 8"/>
          <p:cNvGrpSpPr/>
          <p:nvPr/>
        </p:nvGrpSpPr>
        <p:grpSpPr>
          <a:xfrm>
            <a:off x="5767003" y="3777429"/>
            <a:ext cx="4342003" cy="1708539"/>
            <a:chOff x="0" y="0"/>
            <a:chExt cx="1548352" cy="609263"/>
          </a:xfrm>
        </p:grpSpPr>
        <p:sp>
          <p:nvSpPr>
            <p:cNvPr id="9" name="Freeform 9"/>
            <p:cNvSpPr/>
            <p:nvPr/>
          </p:nvSpPr>
          <p:spPr>
            <a:xfrm>
              <a:off x="0" y="0"/>
              <a:ext cx="1548352" cy="609263"/>
            </a:xfrm>
            <a:custGeom>
              <a:avLst/>
              <a:gdLst/>
              <a:ahLst/>
              <a:cxnLst/>
              <a:rect l="l" t="t" r="r" b="b"/>
              <a:pathLst>
                <a:path w="1548352" h="609263">
                  <a:moveTo>
                    <a:pt x="42793" y="0"/>
                  </a:moveTo>
                  <a:lnTo>
                    <a:pt x="1505559" y="0"/>
                  </a:lnTo>
                  <a:cubicBezTo>
                    <a:pt x="1516909" y="0"/>
                    <a:pt x="1527793" y="4509"/>
                    <a:pt x="1535818" y="12534"/>
                  </a:cubicBezTo>
                  <a:cubicBezTo>
                    <a:pt x="1543844" y="20559"/>
                    <a:pt x="1548352" y="31443"/>
                    <a:pt x="1548352" y="42793"/>
                  </a:cubicBezTo>
                  <a:lnTo>
                    <a:pt x="1548352" y="566470"/>
                  </a:lnTo>
                  <a:cubicBezTo>
                    <a:pt x="1548352" y="590104"/>
                    <a:pt x="1529193" y="609263"/>
                    <a:pt x="1505559" y="609263"/>
                  </a:cubicBezTo>
                  <a:lnTo>
                    <a:pt x="42793" y="609263"/>
                  </a:lnTo>
                  <a:cubicBezTo>
                    <a:pt x="31443" y="609263"/>
                    <a:pt x="20559" y="604754"/>
                    <a:pt x="12534" y="596729"/>
                  </a:cubicBezTo>
                  <a:cubicBezTo>
                    <a:pt x="4509" y="588704"/>
                    <a:pt x="0" y="577819"/>
                    <a:pt x="0" y="566470"/>
                  </a:cubicBezTo>
                  <a:lnTo>
                    <a:pt x="0" y="42793"/>
                  </a:lnTo>
                  <a:cubicBezTo>
                    <a:pt x="0" y="31443"/>
                    <a:pt x="4509" y="20559"/>
                    <a:pt x="12534" y="12534"/>
                  </a:cubicBezTo>
                  <a:cubicBezTo>
                    <a:pt x="20559" y="4509"/>
                    <a:pt x="31443" y="0"/>
                    <a:pt x="42793" y="0"/>
                  </a:cubicBezTo>
                  <a:close/>
                </a:path>
              </a:pathLst>
            </a:custGeom>
            <a:solidFill>
              <a:srgbClr val="F6F4EC"/>
            </a:solidFill>
          </p:spPr>
          <p:txBody>
            <a:bodyPr/>
            <a:lstStyle/>
            <a:p>
              <a:endParaRPr lang="en-NZ"/>
            </a:p>
          </p:txBody>
        </p:sp>
        <p:sp>
          <p:nvSpPr>
            <p:cNvPr id="10" name="TextBox 10"/>
            <p:cNvSpPr txBox="1"/>
            <p:nvPr/>
          </p:nvSpPr>
          <p:spPr>
            <a:xfrm>
              <a:off x="0" y="-38100"/>
              <a:ext cx="1548352" cy="647363"/>
            </a:xfrm>
            <a:prstGeom prst="rect">
              <a:avLst/>
            </a:prstGeom>
          </p:spPr>
          <p:txBody>
            <a:bodyPr lIns="36102" tIns="36102" rIns="36102" bIns="36102" rtlCol="0" anchor="ctr"/>
            <a:lstStyle/>
            <a:p>
              <a:pPr algn="ctr">
                <a:lnSpc>
                  <a:spcPts val="1890"/>
                </a:lnSpc>
              </a:pPr>
              <a:endParaRPr/>
            </a:p>
          </p:txBody>
        </p:sp>
      </p:grpSp>
      <p:grpSp>
        <p:nvGrpSpPr>
          <p:cNvPr id="11" name="Group 11"/>
          <p:cNvGrpSpPr/>
          <p:nvPr/>
        </p:nvGrpSpPr>
        <p:grpSpPr>
          <a:xfrm>
            <a:off x="10262422" y="3774858"/>
            <a:ext cx="7166038" cy="8756913"/>
            <a:chOff x="0" y="0"/>
            <a:chExt cx="2523502" cy="3083724"/>
          </a:xfrm>
        </p:grpSpPr>
        <p:sp>
          <p:nvSpPr>
            <p:cNvPr id="12" name="Freeform 12"/>
            <p:cNvSpPr/>
            <p:nvPr/>
          </p:nvSpPr>
          <p:spPr>
            <a:xfrm>
              <a:off x="0" y="0"/>
              <a:ext cx="2523502" cy="3083724"/>
            </a:xfrm>
            <a:custGeom>
              <a:avLst/>
              <a:gdLst/>
              <a:ahLst/>
              <a:cxnLst/>
              <a:rect l="l" t="t" r="r" b="b"/>
              <a:pathLst>
                <a:path w="2523502" h="3083724">
                  <a:moveTo>
                    <a:pt x="25929" y="0"/>
                  </a:moveTo>
                  <a:lnTo>
                    <a:pt x="2497573" y="0"/>
                  </a:lnTo>
                  <a:cubicBezTo>
                    <a:pt x="2511893" y="0"/>
                    <a:pt x="2523502" y="11609"/>
                    <a:pt x="2523502" y="25929"/>
                  </a:cubicBezTo>
                  <a:lnTo>
                    <a:pt x="2523502" y="3057796"/>
                  </a:lnTo>
                  <a:cubicBezTo>
                    <a:pt x="2523502" y="3072116"/>
                    <a:pt x="2511893" y="3083724"/>
                    <a:pt x="2497573" y="3083724"/>
                  </a:cubicBezTo>
                  <a:lnTo>
                    <a:pt x="25929" y="3083724"/>
                  </a:lnTo>
                  <a:cubicBezTo>
                    <a:pt x="11609" y="3083724"/>
                    <a:pt x="0" y="3072116"/>
                    <a:pt x="0" y="3057796"/>
                  </a:cubicBezTo>
                  <a:lnTo>
                    <a:pt x="0" y="25929"/>
                  </a:lnTo>
                  <a:cubicBezTo>
                    <a:pt x="0" y="11609"/>
                    <a:pt x="11609" y="0"/>
                    <a:pt x="25929" y="0"/>
                  </a:cubicBezTo>
                  <a:close/>
                </a:path>
              </a:pathLst>
            </a:custGeom>
            <a:solidFill>
              <a:srgbClr val="F6F4EC"/>
            </a:solidFill>
          </p:spPr>
          <p:txBody>
            <a:bodyPr/>
            <a:lstStyle/>
            <a:p>
              <a:endParaRPr lang="en-NZ"/>
            </a:p>
          </p:txBody>
        </p:sp>
        <p:sp>
          <p:nvSpPr>
            <p:cNvPr id="13" name="TextBox 13"/>
            <p:cNvSpPr txBox="1"/>
            <p:nvPr/>
          </p:nvSpPr>
          <p:spPr>
            <a:xfrm>
              <a:off x="0" y="-38100"/>
              <a:ext cx="2523502" cy="3121824"/>
            </a:xfrm>
            <a:prstGeom prst="rect">
              <a:avLst/>
            </a:prstGeom>
          </p:spPr>
          <p:txBody>
            <a:bodyPr lIns="36102" tIns="36102" rIns="36102" bIns="36102" rtlCol="0" anchor="ctr"/>
            <a:lstStyle/>
            <a:p>
              <a:pPr algn="ctr">
                <a:lnSpc>
                  <a:spcPts val="1890"/>
                </a:lnSpc>
              </a:pPr>
              <a:endParaRPr/>
            </a:p>
          </p:txBody>
        </p:sp>
      </p:grpSp>
      <p:sp>
        <p:nvSpPr>
          <p:cNvPr id="14" name="AutoShape 14"/>
          <p:cNvSpPr/>
          <p:nvPr/>
        </p:nvSpPr>
        <p:spPr>
          <a:xfrm>
            <a:off x="9811055" y="4218432"/>
            <a:ext cx="0" cy="1044311"/>
          </a:xfrm>
          <a:prstGeom prst="line">
            <a:avLst/>
          </a:prstGeom>
          <a:ln w="38100" cap="flat">
            <a:solidFill>
              <a:srgbClr val="FF914D">
                <a:alpha val="76863"/>
              </a:srgbClr>
            </a:solidFill>
            <a:prstDash val="solid"/>
            <a:headEnd type="none" w="sm" len="sm"/>
            <a:tailEnd type="none" w="sm" len="sm"/>
          </a:ln>
        </p:spPr>
        <p:txBody>
          <a:bodyPr/>
          <a:lstStyle/>
          <a:p>
            <a:endParaRPr lang="en-NZ"/>
          </a:p>
        </p:txBody>
      </p:sp>
      <p:sp>
        <p:nvSpPr>
          <p:cNvPr id="15" name="AutoShape 15"/>
          <p:cNvSpPr/>
          <p:nvPr/>
        </p:nvSpPr>
        <p:spPr>
          <a:xfrm>
            <a:off x="8861079" y="4210422"/>
            <a:ext cx="0" cy="1044311"/>
          </a:xfrm>
          <a:prstGeom prst="line">
            <a:avLst/>
          </a:prstGeom>
          <a:ln w="38100" cap="flat">
            <a:solidFill>
              <a:srgbClr val="FF3131">
                <a:alpha val="60000"/>
              </a:srgbClr>
            </a:solidFill>
            <a:prstDash val="sysDot"/>
            <a:headEnd type="none" w="sm" len="sm"/>
            <a:tailEnd type="none" w="sm" len="sm"/>
          </a:ln>
        </p:spPr>
        <p:txBody>
          <a:bodyPr/>
          <a:lstStyle/>
          <a:p>
            <a:endParaRPr lang="en-NZ"/>
          </a:p>
        </p:txBody>
      </p:sp>
      <p:sp>
        <p:nvSpPr>
          <p:cNvPr id="16" name="AutoShape 16"/>
          <p:cNvSpPr/>
          <p:nvPr/>
        </p:nvSpPr>
        <p:spPr>
          <a:xfrm flipH="1">
            <a:off x="9224585" y="398845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17" name="AutoShape 17"/>
          <p:cNvSpPr/>
          <p:nvPr/>
        </p:nvSpPr>
        <p:spPr>
          <a:xfrm flipH="1" flipV="1">
            <a:off x="9224585" y="4082390"/>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18" name="AutoShape 18"/>
          <p:cNvSpPr/>
          <p:nvPr/>
        </p:nvSpPr>
        <p:spPr>
          <a:xfrm flipV="1">
            <a:off x="16928787" y="4210420"/>
            <a:ext cx="0" cy="7329281"/>
          </a:xfrm>
          <a:prstGeom prst="line">
            <a:avLst/>
          </a:prstGeom>
          <a:ln w="38100" cap="flat">
            <a:solidFill>
              <a:srgbClr val="FF914D">
                <a:alpha val="56863"/>
              </a:srgbClr>
            </a:solidFill>
            <a:prstDash val="solid"/>
            <a:headEnd type="none" w="sm" len="sm"/>
            <a:tailEnd type="none" w="sm" len="sm"/>
          </a:ln>
        </p:spPr>
        <p:txBody>
          <a:bodyPr/>
          <a:lstStyle/>
          <a:p>
            <a:endParaRPr lang="en-NZ"/>
          </a:p>
        </p:txBody>
      </p:sp>
      <p:grpSp>
        <p:nvGrpSpPr>
          <p:cNvPr id="19" name="Group 19"/>
          <p:cNvGrpSpPr/>
          <p:nvPr/>
        </p:nvGrpSpPr>
        <p:grpSpPr>
          <a:xfrm>
            <a:off x="2643293" y="5581219"/>
            <a:ext cx="7427538" cy="1402156"/>
            <a:chOff x="0" y="0"/>
            <a:chExt cx="2648650" cy="500007"/>
          </a:xfrm>
        </p:grpSpPr>
        <p:sp>
          <p:nvSpPr>
            <p:cNvPr id="20" name="Freeform 20"/>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1" name="TextBox 21"/>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2" name="Group 22"/>
          <p:cNvGrpSpPr/>
          <p:nvPr/>
        </p:nvGrpSpPr>
        <p:grpSpPr>
          <a:xfrm>
            <a:off x="2654542" y="7126251"/>
            <a:ext cx="7427538" cy="1402156"/>
            <a:chOff x="0" y="0"/>
            <a:chExt cx="2648650" cy="500007"/>
          </a:xfrm>
        </p:grpSpPr>
        <p:sp>
          <p:nvSpPr>
            <p:cNvPr id="23" name="Freeform 23"/>
            <p:cNvSpPr/>
            <p:nvPr/>
          </p:nvSpPr>
          <p:spPr>
            <a:xfrm>
              <a:off x="0" y="0"/>
              <a:ext cx="2648650" cy="500007"/>
            </a:xfrm>
            <a:custGeom>
              <a:avLst/>
              <a:gdLst/>
              <a:ahLst/>
              <a:cxnLst/>
              <a:rect l="l" t="t" r="r" b="b"/>
              <a:pathLst>
                <a:path w="2648650" h="500007">
                  <a:moveTo>
                    <a:pt x="25016" y="0"/>
                  </a:moveTo>
                  <a:lnTo>
                    <a:pt x="2623634" y="0"/>
                  </a:lnTo>
                  <a:cubicBezTo>
                    <a:pt x="2630268" y="0"/>
                    <a:pt x="2636631" y="2636"/>
                    <a:pt x="2641323" y="7327"/>
                  </a:cubicBezTo>
                  <a:cubicBezTo>
                    <a:pt x="2646014" y="12018"/>
                    <a:pt x="2648650" y="18381"/>
                    <a:pt x="2648650" y="25016"/>
                  </a:cubicBezTo>
                  <a:lnTo>
                    <a:pt x="2648650" y="474991"/>
                  </a:lnTo>
                  <a:cubicBezTo>
                    <a:pt x="2648650" y="488807"/>
                    <a:pt x="2637450" y="500007"/>
                    <a:pt x="2623634" y="500007"/>
                  </a:cubicBezTo>
                  <a:lnTo>
                    <a:pt x="25016" y="500007"/>
                  </a:lnTo>
                  <a:cubicBezTo>
                    <a:pt x="18381" y="500007"/>
                    <a:pt x="12018" y="497371"/>
                    <a:pt x="7327" y="492680"/>
                  </a:cubicBezTo>
                  <a:cubicBezTo>
                    <a:pt x="2636" y="487989"/>
                    <a:pt x="0" y="481626"/>
                    <a:pt x="0" y="474991"/>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4" name="TextBox 24"/>
            <p:cNvSpPr txBox="1"/>
            <p:nvPr/>
          </p:nvSpPr>
          <p:spPr>
            <a:xfrm>
              <a:off x="0" y="-38100"/>
              <a:ext cx="2648650" cy="538107"/>
            </a:xfrm>
            <a:prstGeom prst="rect">
              <a:avLst/>
            </a:prstGeom>
          </p:spPr>
          <p:txBody>
            <a:bodyPr lIns="36102" tIns="36102" rIns="36102" bIns="36102" rtlCol="0" anchor="ctr"/>
            <a:lstStyle/>
            <a:p>
              <a:pPr algn="ctr">
                <a:lnSpc>
                  <a:spcPts val="1890"/>
                </a:lnSpc>
              </a:pPr>
              <a:endParaRPr/>
            </a:p>
          </p:txBody>
        </p:sp>
      </p:grpSp>
      <p:grpSp>
        <p:nvGrpSpPr>
          <p:cNvPr id="25" name="Group 25"/>
          <p:cNvGrpSpPr/>
          <p:nvPr/>
        </p:nvGrpSpPr>
        <p:grpSpPr>
          <a:xfrm>
            <a:off x="2654542" y="8671282"/>
            <a:ext cx="7427538" cy="3860488"/>
            <a:chOff x="0" y="0"/>
            <a:chExt cx="2648650" cy="1376645"/>
          </a:xfrm>
        </p:grpSpPr>
        <p:sp>
          <p:nvSpPr>
            <p:cNvPr id="26" name="Freeform 26"/>
            <p:cNvSpPr/>
            <p:nvPr/>
          </p:nvSpPr>
          <p:spPr>
            <a:xfrm>
              <a:off x="0" y="0"/>
              <a:ext cx="2648650" cy="1376645"/>
            </a:xfrm>
            <a:custGeom>
              <a:avLst/>
              <a:gdLst/>
              <a:ahLst/>
              <a:cxnLst/>
              <a:rect l="l" t="t" r="r" b="b"/>
              <a:pathLst>
                <a:path w="2648650" h="1376645">
                  <a:moveTo>
                    <a:pt x="25016" y="0"/>
                  </a:moveTo>
                  <a:lnTo>
                    <a:pt x="2623634" y="0"/>
                  </a:lnTo>
                  <a:cubicBezTo>
                    <a:pt x="2630268" y="0"/>
                    <a:pt x="2636631" y="2636"/>
                    <a:pt x="2641323" y="7327"/>
                  </a:cubicBezTo>
                  <a:cubicBezTo>
                    <a:pt x="2646014" y="12018"/>
                    <a:pt x="2648650" y="18381"/>
                    <a:pt x="2648650" y="25016"/>
                  </a:cubicBezTo>
                  <a:lnTo>
                    <a:pt x="2648650" y="1351629"/>
                  </a:lnTo>
                  <a:cubicBezTo>
                    <a:pt x="2648650" y="1358263"/>
                    <a:pt x="2646014" y="1364626"/>
                    <a:pt x="2641323" y="1369318"/>
                  </a:cubicBezTo>
                  <a:cubicBezTo>
                    <a:pt x="2636631" y="1374009"/>
                    <a:pt x="2630268" y="1376645"/>
                    <a:pt x="2623634" y="1376645"/>
                  </a:cubicBezTo>
                  <a:lnTo>
                    <a:pt x="25016" y="1376645"/>
                  </a:lnTo>
                  <a:cubicBezTo>
                    <a:pt x="11200" y="1376645"/>
                    <a:pt x="0" y="1365445"/>
                    <a:pt x="0" y="1351629"/>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7" name="TextBox 27"/>
            <p:cNvSpPr txBox="1"/>
            <p:nvPr/>
          </p:nvSpPr>
          <p:spPr>
            <a:xfrm>
              <a:off x="0" y="-38100"/>
              <a:ext cx="2648650" cy="1414745"/>
            </a:xfrm>
            <a:prstGeom prst="rect">
              <a:avLst/>
            </a:prstGeom>
          </p:spPr>
          <p:txBody>
            <a:bodyPr lIns="36102" tIns="36102" rIns="36102" bIns="36102" rtlCol="0" anchor="ctr"/>
            <a:lstStyle/>
            <a:p>
              <a:pPr algn="ctr">
                <a:lnSpc>
                  <a:spcPts val="1890"/>
                </a:lnSpc>
              </a:pPr>
              <a:endParaRPr/>
            </a:p>
          </p:txBody>
        </p:sp>
      </p:grpSp>
      <p:graphicFrame>
        <p:nvGraphicFramePr>
          <p:cNvPr id="28" name="Table 28"/>
          <p:cNvGraphicFramePr>
            <a:graphicFrameLocks noGrp="1"/>
          </p:cNvGraphicFramePr>
          <p:nvPr/>
        </p:nvGraphicFramePr>
        <p:xfrm>
          <a:off x="2865287" y="7643787"/>
          <a:ext cx="6963922" cy="733424"/>
        </p:xfrm>
        <a:graphic>
          <a:graphicData uri="http://schemas.openxmlformats.org/drawingml/2006/table">
            <a:tbl>
              <a:tblPr/>
              <a:tblGrid>
                <a:gridCol w="2711363">
                  <a:extLst>
                    <a:ext uri="{9D8B030D-6E8A-4147-A177-3AD203B41FA5}">
                      <a16:colId xmlns:a16="http://schemas.microsoft.com/office/drawing/2014/main" val="20000"/>
                    </a:ext>
                  </a:extLst>
                </a:gridCol>
                <a:gridCol w="1537780">
                  <a:extLst>
                    <a:ext uri="{9D8B030D-6E8A-4147-A177-3AD203B41FA5}">
                      <a16:colId xmlns:a16="http://schemas.microsoft.com/office/drawing/2014/main" val="20001"/>
                    </a:ext>
                  </a:extLst>
                </a:gridCol>
                <a:gridCol w="1400870">
                  <a:extLst>
                    <a:ext uri="{9D8B030D-6E8A-4147-A177-3AD203B41FA5}">
                      <a16:colId xmlns:a16="http://schemas.microsoft.com/office/drawing/2014/main" val="20002"/>
                    </a:ext>
                  </a:extLst>
                </a:gridCol>
                <a:gridCol w="1313909">
                  <a:extLst>
                    <a:ext uri="{9D8B030D-6E8A-4147-A177-3AD203B41FA5}">
                      <a16:colId xmlns:a16="http://schemas.microsoft.com/office/drawing/2014/main" val="20003"/>
                    </a:ext>
                  </a:extLst>
                </a:gridCol>
              </a:tblGrid>
              <a:tr h="366712">
                <a:tc>
                  <a:txBody>
                    <a:bodyPr/>
                    <a:lstStyle/>
                    <a:p>
                      <a:pPr algn="ctr">
                        <a:lnSpc>
                          <a:spcPts val="1679"/>
                        </a:lnSpc>
                        <a:defRPr/>
                      </a:pP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2023/24</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2024/25</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 change</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712">
                <a:tc>
                  <a:txBody>
                    <a:bodyPr/>
                    <a:lstStyle/>
                    <a:p>
                      <a:pPr algn="l">
                        <a:lnSpc>
                          <a:spcPts val="1679"/>
                        </a:lnSpc>
                        <a:defRPr/>
                      </a:pPr>
                      <a:r>
                        <a:rPr lang="en-US" sz="1200">
                          <a:solidFill>
                            <a:srgbClr val="000000"/>
                          </a:solidFill>
                          <a:latin typeface="Poppins"/>
                          <a:ea typeface="Poppins"/>
                          <a:cs typeface="Poppins"/>
                          <a:sym typeface="Poppins"/>
                        </a:rPr>
                        <a:t>Shorter wait times for FSA </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59.6%</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58.2%</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AD1C3E"/>
                          </a:solidFill>
                          <a:latin typeface="Poppins Bold"/>
                          <a:ea typeface="Poppins Bold"/>
                          <a:cs typeface="Poppins Bold"/>
                          <a:sym typeface="Poppins Bold"/>
                        </a:rPr>
                        <a:t>-1.4%</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9" name="TextBox 29"/>
          <p:cNvSpPr txBox="1"/>
          <p:nvPr/>
        </p:nvSpPr>
        <p:spPr>
          <a:xfrm>
            <a:off x="5550625" y="2243652"/>
            <a:ext cx="9423595" cy="853311"/>
          </a:xfrm>
          <a:prstGeom prst="rect">
            <a:avLst/>
          </a:prstGeom>
        </p:spPr>
        <p:txBody>
          <a:bodyPr lIns="0" tIns="0" rIns="0" bIns="0" rtlCol="0" anchor="t">
            <a:spAutoFit/>
          </a:bodyPr>
          <a:lstStyle/>
          <a:p>
            <a:pPr algn="ctr">
              <a:lnSpc>
                <a:spcPts val="4031"/>
              </a:lnSpc>
            </a:pPr>
            <a:r>
              <a:rPr lang="en-US" sz="2879" b="1">
                <a:solidFill>
                  <a:srgbClr val="FFFFFF"/>
                </a:solidFill>
                <a:latin typeface="Poppins Bold"/>
                <a:ea typeface="Poppins Bold"/>
                <a:cs typeface="Poppins Bold"/>
                <a:sym typeface="Poppins Bold"/>
              </a:rPr>
              <a:t>Shorter waits for FSA</a:t>
            </a:r>
          </a:p>
          <a:p>
            <a:pPr algn="ctr">
              <a:lnSpc>
                <a:spcPts val="2771"/>
              </a:lnSpc>
            </a:pPr>
            <a:r>
              <a:rPr lang="en-US" sz="1979">
                <a:solidFill>
                  <a:srgbClr val="FFFFFF"/>
                </a:solidFill>
                <a:latin typeface="Poppins"/>
                <a:ea typeface="Poppins"/>
                <a:cs typeface="Poppins"/>
                <a:sym typeface="Poppins"/>
              </a:rPr>
              <a:t>2030 target = 95%</a:t>
            </a:r>
          </a:p>
        </p:txBody>
      </p:sp>
      <p:pic>
        <p:nvPicPr>
          <p:cNvPr id="30" name="Picture 30"/>
          <p:cNvPicPr>
            <a:picLocks noChangeAspect="1"/>
          </p:cNvPicPr>
          <p:nvPr/>
        </p:nvPicPr>
        <p:blipFill>
          <a:blip r:embed="rId2"/>
          <a:stretch>
            <a:fillRect/>
          </a:stretch>
        </p:blipFill>
        <p:spPr>
          <a:xfrm>
            <a:off x="7214748" y="4145778"/>
            <a:ext cx="1998509" cy="1188254"/>
          </a:xfrm>
          <a:prstGeom prst="rect">
            <a:avLst/>
          </a:prstGeom>
        </p:spPr>
      </p:pic>
      <p:pic>
        <p:nvPicPr>
          <p:cNvPr id="31" name="Picture 31" descr="Bar graph showing performance"/>
          <p:cNvPicPr>
            <a:picLocks noChangeAspect="1"/>
          </p:cNvPicPr>
          <p:nvPr/>
        </p:nvPicPr>
        <p:blipFill>
          <a:blip r:embed="rId3"/>
          <a:stretch>
            <a:fillRect/>
          </a:stretch>
        </p:blipFill>
        <p:spPr>
          <a:xfrm>
            <a:off x="11806463" y="3649758"/>
            <a:ext cx="6068109" cy="8524055"/>
          </a:xfrm>
          <a:prstGeom prst="rect">
            <a:avLst/>
          </a:prstGeom>
        </p:spPr>
      </p:pic>
      <p:sp>
        <p:nvSpPr>
          <p:cNvPr id="32" name="AutoShape 32"/>
          <p:cNvSpPr/>
          <p:nvPr/>
        </p:nvSpPr>
        <p:spPr>
          <a:xfrm>
            <a:off x="15408687" y="4210420"/>
            <a:ext cx="0" cy="7329281"/>
          </a:xfrm>
          <a:prstGeom prst="line">
            <a:avLst/>
          </a:prstGeom>
          <a:ln w="38100" cap="flat">
            <a:solidFill>
              <a:srgbClr val="FF3131">
                <a:alpha val="56863"/>
              </a:srgbClr>
            </a:solidFill>
            <a:prstDash val="sysDot"/>
            <a:headEnd type="none" w="sm" len="sm"/>
            <a:tailEnd type="none" w="sm" len="sm"/>
          </a:ln>
        </p:spPr>
        <p:txBody>
          <a:bodyPr/>
          <a:lstStyle/>
          <a:p>
            <a:endParaRPr lang="en-NZ"/>
          </a:p>
        </p:txBody>
      </p:sp>
      <p:grpSp>
        <p:nvGrpSpPr>
          <p:cNvPr id="33" name="Group 33"/>
          <p:cNvGrpSpPr/>
          <p:nvPr/>
        </p:nvGrpSpPr>
        <p:grpSpPr>
          <a:xfrm>
            <a:off x="2996615" y="5997801"/>
            <a:ext cx="3227555" cy="869763"/>
            <a:chOff x="0" y="0"/>
            <a:chExt cx="1150941" cy="310156"/>
          </a:xfrm>
        </p:grpSpPr>
        <p:sp>
          <p:nvSpPr>
            <p:cNvPr id="34" name="Freeform 34"/>
            <p:cNvSpPr/>
            <p:nvPr/>
          </p:nvSpPr>
          <p:spPr>
            <a:xfrm>
              <a:off x="0" y="0"/>
              <a:ext cx="1150941" cy="310156"/>
            </a:xfrm>
            <a:custGeom>
              <a:avLst/>
              <a:gdLst/>
              <a:ahLst/>
              <a:cxnLst/>
              <a:rect l="l" t="t" r="r" b="b"/>
              <a:pathLst>
                <a:path w="1150941" h="310156">
                  <a:moveTo>
                    <a:pt x="57569" y="0"/>
                  </a:moveTo>
                  <a:lnTo>
                    <a:pt x="1093373" y="0"/>
                  </a:lnTo>
                  <a:cubicBezTo>
                    <a:pt x="1108641" y="0"/>
                    <a:pt x="1123284" y="6065"/>
                    <a:pt x="1134080" y="16861"/>
                  </a:cubicBezTo>
                  <a:cubicBezTo>
                    <a:pt x="1144876" y="27658"/>
                    <a:pt x="1150941" y="42301"/>
                    <a:pt x="1150941" y="57569"/>
                  </a:cubicBezTo>
                  <a:lnTo>
                    <a:pt x="1150941" y="252588"/>
                  </a:lnTo>
                  <a:cubicBezTo>
                    <a:pt x="1150941" y="284382"/>
                    <a:pt x="1125167" y="310156"/>
                    <a:pt x="1093373" y="310156"/>
                  </a:cubicBezTo>
                  <a:lnTo>
                    <a:pt x="57569" y="310156"/>
                  </a:lnTo>
                  <a:cubicBezTo>
                    <a:pt x="42301" y="310156"/>
                    <a:pt x="27658" y="304091"/>
                    <a:pt x="16861" y="293295"/>
                  </a:cubicBezTo>
                  <a:cubicBezTo>
                    <a:pt x="6065" y="282499"/>
                    <a:pt x="0" y="267856"/>
                    <a:pt x="0" y="252588"/>
                  </a:cubicBezTo>
                  <a:lnTo>
                    <a:pt x="0" y="57569"/>
                  </a:lnTo>
                  <a:cubicBezTo>
                    <a:pt x="0" y="25774"/>
                    <a:pt x="25774" y="0"/>
                    <a:pt x="57569" y="0"/>
                  </a:cubicBezTo>
                  <a:close/>
                </a:path>
              </a:pathLst>
            </a:custGeom>
            <a:solidFill>
              <a:srgbClr val="003399"/>
            </a:solidFill>
          </p:spPr>
          <p:txBody>
            <a:bodyPr/>
            <a:lstStyle/>
            <a:p>
              <a:endParaRPr lang="en-NZ"/>
            </a:p>
          </p:txBody>
        </p:sp>
        <p:sp>
          <p:nvSpPr>
            <p:cNvPr id="35" name="TextBox 35"/>
            <p:cNvSpPr txBox="1"/>
            <p:nvPr/>
          </p:nvSpPr>
          <p:spPr>
            <a:xfrm>
              <a:off x="0" y="-38100"/>
              <a:ext cx="1150941" cy="348256"/>
            </a:xfrm>
            <a:prstGeom prst="rect">
              <a:avLst/>
            </a:prstGeom>
          </p:spPr>
          <p:txBody>
            <a:bodyPr lIns="36102" tIns="36102" rIns="36102" bIns="36102" rtlCol="0" anchor="ctr"/>
            <a:lstStyle/>
            <a:p>
              <a:pPr algn="ctr">
                <a:lnSpc>
                  <a:spcPts val="1890"/>
                </a:lnSpc>
              </a:pPr>
              <a:endParaRPr/>
            </a:p>
          </p:txBody>
        </p:sp>
      </p:grpSp>
      <p:grpSp>
        <p:nvGrpSpPr>
          <p:cNvPr id="36" name="Group 36"/>
          <p:cNvGrpSpPr/>
          <p:nvPr/>
        </p:nvGrpSpPr>
        <p:grpSpPr>
          <a:xfrm>
            <a:off x="6512463" y="5997803"/>
            <a:ext cx="3227555" cy="869763"/>
            <a:chOff x="0" y="0"/>
            <a:chExt cx="1150941" cy="310156"/>
          </a:xfrm>
        </p:grpSpPr>
        <p:sp>
          <p:nvSpPr>
            <p:cNvPr id="37" name="Freeform 37"/>
            <p:cNvSpPr/>
            <p:nvPr/>
          </p:nvSpPr>
          <p:spPr>
            <a:xfrm>
              <a:off x="0" y="0"/>
              <a:ext cx="1150941" cy="310156"/>
            </a:xfrm>
            <a:custGeom>
              <a:avLst/>
              <a:gdLst/>
              <a:ahLst/>
              <a:cxnLst/>
              <a:rect l="l" t="t" r="r" b="b"/>
              <a:pathLst>
                <a:path w="1150941" h="310156">
                  <a:moveTo>
                    <a:pt x="57569" y="0"/>
                  </a:moveTo>
                  <a:lnTo>
                    <a:pt x="1093373" y="0"/>
                  </a:lnTo>
                  <a:cubicBezTo>
                    <a:pt x="1108641" y="0"/>
                    <a:pt x="1123284" y="6065"/>
                    <a:pt x="1134080" y="16861"/>
                  </a:cubicBezTo>
                  <a:cubicBezTo>
                    <a:pt x="1144876" y="27658"/>
                    <a:pt x="1150941" y="42301"/>
                    <a:pt x="1150941" y="57569"/>
                  </a:cubicBezTo>
                  <a:lnTo>
                    <a:pt x="1150941" y="252588"/>
                  </a:lnTo>
                  <a:cubicBezTo>
                    <a:pt x="1150941" y="284382"/>
                    <a:pt x="1125167" y="310156"/>
                    <a:pt x="1093373" y="310156"/>
                  </a:cubicBezTo>
                  <a:lnTo>
                    <a:pt x="57569" y="310156"/>
                  </a:lnTo>
                  <a:cubicBezTo>
                    <a:pt x="42301" y="310156"/>
                    <a:pt x="27658" y="304091"/>
                    <a:pt x="16861" y="293295"/>
                  </a:cubicBezTo>
                  <a:cubicBezTo>
                    <a:pt x="6065" y="282499"/>
                    <a:pt x="0" y="267856"/>
                    <a:pt x="0" y="252588"/>
                  </a:cubicBezTo>
                  <a:lnTo>
                    <a:pt x="0" y="57569"/>
                  </a:lnTo>
                  <a:cubicBezTo>
                    <a:pt x="0" y="25774"/>
                    <a:pt x="25774" y="0"/>
                    <a:pt x="57569" y="0"/>
                  </a:cubicBezTo>
                  <a:close/>
                </a:path>
              </a:pathLst>
            </a:custGeom>
            <a:solidFill>
              <a:srgbClr val="003399"/>
            </a:solidFill>
          </p:spPr>
          <p:txBody>
            <a:bodyPr/>
            <a:lstStyle/>
            <a:p>
              <a:endParaRPr lang="en-NZ"/>
            </a:p>
          </p:txBody>
        </p:sp>
        <p:sp>
          <p:nvSpPr>
            <p:cNvPr id="38" name="TextBox 38"/>
            <p:cNvSpPr txBox="1"/>
            <p:nvPr/>
          </p:nvSpPr>
          <p:spPr>
            <a:xfrm>
              <a:off x="0" y="-38100"/>
              <a:ext cx="1150941" cy="348256"/>
            </a:xfrm>
            <a:prstGeom prst="rect">
              <a:avLst/>
            </a:prstGeom>
          </p:spPr>
          <p:txBody>
            <a:bodyPr lIns="36102" tIns="36102" rIns="36102" bIns="36102" rtlCol="0" anchor="ctr"/>
            <a:lstStyle/>
            <a:p>
              <a:pPr algn="ctr">
                <a:lnSpc>
                  <a:spcPts val="1890"/>
                </a:lnSpc>
              </a:pPr>
              <a:endParaRPr/>
            </a:p>
          </p:txBody>
        </p:sp>
      </p:grpSp>
      <p:sp>
        <p:nvSpPr>
          <p:cNvPr id="39" name="AutoShape 39"/>
          <p:cNvSpPr/>
          <p:nvPr/>
        </p:nvSpPr>
        <p:spPr>
          <a:xfrm flipH="1">
            <a:off x="16150462" y="398845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40" name="AutoShape 40"/>
          <p:cNvSpPr/>
          <p:nvPr/>
        </p:nvSpPr>
        <p:spPr>
          <a:xfrm flipH="1" flipV="1">
            <a:off x="16150462" y="4082390"/>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41" name="Freeform 41"/>
          <p:cNvSpPr/>
          <p:nvPr/>
        </p:nvSpPr>
        <p:spPr>
          <a:xfrm>
            <a:off x="2691442" y="2287785"/>
            <a:ext cx="2941388" cy="791103"/>
          </a:xfrm>
          <a:custGeom>
            <a:avLst/>
            <a:gdLst/>
            <a:ahLst/>
            <a:cxnLst/>
            <a:rect l="l" t="t" r="r" b="b"/>
            <a:pathLst>
              <a:path w="2941388" h="791103">
                <a:moveTo>
                  <a:pt x="0" y="0"/>
                </a:moveTo>
                <a:lnTo>
                  <a:pt x="2941388" y="0"/>
                </a:lnTo>
                <a:lnTo>
                  <a:pt x="2941388" y="791103"/>
                </a:lnTo>
                <a:lnTo>
                  <a:pt x="0" y="791103"/>
                </a:lnTo>
                <a:lnTo>
                  <a:pt x="0" y="0"/>
                </a:lnTo>
                <a:close/>
              </a:path>
            </a:pathLst>
          </a:custGeom>
          <a:blipFill>
            <a:blip r:embed="rId4"/>
            <a:stretch>
              <a:fillRect/>
            </a:stretch>
          </a:blipFill>
        </p:spPr>
        <p:txBody>
          <a:bodyPr/>
          <a:lstStyle/>
          <a:p>
            <a:endParaRPr lang="en-NZ"/>
          </a:p>
        </p:txBody>
      </p:sp>
      <p:sp>
        <p:nvSpPr>
          <p:cNvPr id="42" name="Freeform 42"/>
          <p:cNvSpPr/>
          <p:nvPr/>
        </p:nvSpPr>
        <p:spPr>
          <a:xfrm>
            <a:off x="2798625" y="4257692"/>
            <a:ext cx="2720727" cy="1064484"/>
          </a:xfrm>
          <a:custGeom>
            <a:avLst/>
            <a:gdLst/>
            <a:ahLst/>
            <a:cxnLst/>
            <a:rect l="l" t="t" r="r" b="b"/>
            <a:pathLst>
              <a:path w="2720727" h="1064484">
                <a:moveTo>
                  <a:pt x="0" y="0"/>
                </a:moveTo>
                <a:lnTo>
                  <a:pt x="2720727" y="0"/>
                </a:lnTo>
                <a:lnTo>
                  <a:pt x="2720727" y="1064484"/>
                </a:lnTo>
                <a:lnTo>
                  <a:pt x="0" y="1064484"/>
                </a:lnTo>
                <a:lnTo>
                  <a:pt x="0" y="0"/>
                </a:lnTo>
                <a:close/>
              </a:path>
            </a:pathLst>
          </a:custGeom>
          <a:blipFill>
            <a:blip r:embed="rId5"/>
            <a:stretch>
              <a:fillRect/>
            </a:stretch>
          </a:blipFill>
        </p:spPr>
        <p:txBody>
          <a:bodyPr/>
          <a:lstStyle/>
          <a:p>
            <a:endParaRPr lang="en-NZ"/>
          </a:p>
        </p:txBody>
      </p:sp>
      <p:sp>
        <p:nvSpPr>
          <p:cNvPr id="43" name="TextBox 43"/>
          <p:cNvSpPr txBox="1"/>
          <p:nvPr/>
        </p:nvSpPr>
        <p:spPr>
          <a:xfrm>
            <a:off x="2639515" y="3401648"/>
            <a:ext cx="14781821" cy="187872"/>
          </a:xfrm>
          <a:prstGeom prst="rect">
            <a:avLst/>
          </a:prstGeom>
        </p:spPr>
        <p:txBody>
          <a:bodyPr lIns="0" tIns="0" rIns="0" bIns="0" rtlCol="0" anchor="t">
            <a:spAutoFit/>
          </a:bodyPr>
          <a:lstStyle/>
          <a:p>
            <a:pPr>
              <a:lnSpc>
                <a:spcPts val="1456"/>
              </a:lnSpc>
            </a:pPr>
            <a:r>
              <a:rPr lang="en-US" sz="1214">
                <a:solidFill>
                  <a:srgbClr val="000000"/>
                </a:solidFill>
                <a:latin typeface="Poppins"/>
                <a:ea typeface="Poppins"/>
                <a:cs typeface="Poppins"/>
                <a:sym typeface="Poppins"/>
              </a:rPr>
              <a:t>This measure shows the proportion of people waiting less than four months for their FSA (first specialist assessment) from the date of referral.</a:t>
            </a:r>
          </a:p>
        </p:txBody>
      </p:sp>
      <p:sp>
        <p:nvSpPr>
          <p:cNvPr id="44" name="TextBox 44"/>
          <p:cNvSpPr txBox="1"/>
          <p:nvPr/>
        </p:nvSpPr>
        <p:spPr>
          <a:xfrm>
            <a:off x="8673134" y="392616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45" name="TextBox 45"/>
          <p:cNvSpPr txBox="1"/>
          <p:nvPr/>
        </p:nvSpPr>
        <p:spPr>
          <a:xfrm>
            <a:off x="2865287" y="7235445"/>
            <a:ext cx="4922079" cy="305405"/>
          </a:xfrm>
          <a:prstGeom prst="rect">
            <a:avLst/>
          </a:prstGeom>
        </p:spPr>
        <p:txBody>
          <a:bodyPr lIns="0" tIns="0" rIns="0" bIns="0" rtlCol="0" anchor="t">
            <a:spAutoFit/>
          </a:bodyPr>
          <a:lstStyle/>
          <a:p>
            <a:pPr>
              <a:lnSpc>
                <a:spcPts val="2532"/>
              </a:lnSpc>
            </a:pPr>
            <a:r>
              <a:rPr lang="en-US" sz="1809" b="1">
                <a:solidFill>
                  <a:srgbClr val="003399"/>
                </a:solidFill>
                <a:latin typeface="Poppins Bold"/>
                <a:ea typeface="Poppins Bold"/>
                <a:cs typeface="Poppins Bold"/>
                <a:sym typeface="Poppins Bold"/>
              </a:rPr>
              <a:t>Q3 results compared with Q3 last year</a:t>
            </a:r>
          </a:p>
        </p:txBody>
      </p:sp>
      <p:sp>
        <p:nvSpPr>
          <p:cNvPr id="46" name="TextBox 46"/>
          <p:cNvSpPr txBox="1"/>
          <p:nvPr/>
        </p:nvSpPr>
        <p:spPr>
          <a:xfrm>
            <a:off x="2892207" y="9158732"/>
            <a:ext cx="7064962" cy="2803460"/>
          </a:xfrm>
          <a:prstGeom prst="rect">
            <a:avLst/>
          </a:prstGeom>
        </p:spPr>
        <p:txBody>
          <a:bodyPr lIns="0" tIns="0" rIns="0" bIns="0" rtlCol="0" anchor="t">
            <a:spAutoFit/>
          </a:bodyPr>
          <a:lstStyle/>
          <a:p>
            <a:pPr>
              <a:lnSpc>
                <a:spcPts val="1679"/>
              </a:lnSpc>
            </a:pPr>
            <a:r>
              <a:rPr lang="en-US" sz="1200" spc="-30">
                <a:solidFill>
                  <a:srgbClr val="000000"/>
                </a:solidFill>
                <a:latin typeface="Poppins"/>
                <a:ea typeface="Poppins"/>
                <a:cs typeface="Poppins"/>
                <a:sym typeface="Poppins"/>
              </a:rPr>
              <a:t>This quarter focused on increasing FSA delivery, reducing the number of long-waiting patients, validating waitlists, improving the consistency of how waitlists are managed and how patients are booked for appointments.  </a:t>
            </a:r>
          </a:p>
          <a:p>
            <a:pPr>
              <a:lnSpc>
                <a:spcPts val="1679"/>
              </a:lnSpc>
            </a:pPr>
            <a:endParaRPr lang="en-US" sz="1200" spc="-30">
              <a:solidFill>
                <a:srgbClr val="000000"/>
              </a:solidFill>
              <a:latin typeface="Poppins"/>
              <a:ea typeface="Poppins"/>
              <a:cs typeface="Poppins"/>
              <a:sym typeface="Poppins"/>
            </a:endParaRPr>
          </a:p>
          <a:p>
            <a:pPr>
              <a:lnSpc>
                <a:spcPts val="1679"/>
              </a:lnSpc>
            </a:pPr>
            <a:r>
              <a:rPr lang="en-US" sz="1200" spc="-30">
                <a:solidFill>
                  <a:srgbClr val="000000"/>
                </a:solidFill>
                <a:latin typeface="Poppins"/>
                <a:ea typeface="Poppins"/>
                <a:cs typeface="Poppins"/>
                <a:sym typeface="Poppins"/>
              </a:rPr>
              <a:t>There has been a decrease in longest waiting patients with 52 per cent fewer patients waiting more than two years and 87 per cent fewer patients waiting more than three years for an FSA. Use of the musculoskeletal pathway continues to increase with 1,797 FSAs provided through the pathway nationally, an increase of 1,345 (almost 300 per cent) on the previous quarter. </a:t>
            </a:r>
          </a:p>
          <a:p>
            <a:pPr>
              <a:lnSpc>
                <a:spcPts val="1679"/>
              </a:lnSpc>
            </a:pPr>
            <a:endParaRPr lang="en-US" sz="1200" spc="-30">
              <a:solidFill>
                <a:srgbClr val="000000"/>
              </a:solidFill>
              <a:latin typeface="Poppins"/>
              <a:ea typeface="Poppins"/>
              <a:cs typeface="Poppins"/>
              <a:sym typeface="Poppins"/>
            </a:endParaRPr>
          </a:p>
          <a:p>
            <a:pPr>
              <a:lnSpc>
                <a:spcPts val="1679"/>
              </a:lnSpc>
            </a:pPr>
            <a:r>
              <a:rPr lang="en-US" sz="1200" spc="-30">
                <a:solidFill>
                  <a:srgbClr val="000000"/>
                </a:solidFill>
                <a:latin typeface="Poppins"/>
                <a:ea typeface="Poppins"/>
                <a:cs typeface="Poppins"/>
                <a:sym typeface="Poppins"/>
              </a:rPr>
              <a:t>Regions are validating FSA and elective treatment waitlists across the five biggest services (ear, nose and throat, orthopaedics, gynaecology, general surgery and ophthalmology) focusing on patients waiting more than four months with the goal of completing this cohort by 30 June 2025. </a:t>
            </a:r>
          </a:p>
          <a:p>
            <a:pPr>
              <a:lnSpc>
                <a:spcPts val="1540"/>
              </a:lnSpc>
            </a:pPr>
            <a:endParaRPr lang="en-US" sz="1200" spc="-30">
              <a:solidFill>
                <a:srgbClr val="000000"/>
              </a:solidFill>
              <a:latin typeface="Poppins"/>
              <a:ea typeface="Poppins"/>
              <a:cs typeface="Poppins"/>
              <a:sym typeface="Poppins"/>
            </a:endParaRPr>
          </a:p>
        </p:txBody>
      </p:sp>
      <p:sp>
        <p:nvSpPr>
          <p:cNvPr id="47" name="TextBox 47"/>
          <p:cNvSpPr txBox="1"/>
          <p:nvPr/>
        </p:nvSpPr>
        <p:spPr>
          <a:xfrm>
            <a:off x="2835831" y="8747484"/>
            <a:ext cx="4922079" cy="305405"/>
          </a:xfrm>
          <a:prstGeom prst="rect">
            <a:avLst/>
          </a:prstGeom>
        </p:spPr>
        <p:txBody>
          <a:bodyPr lIns="0" tIns="0" rIns="0" bIns="0" rtlCol="0" anchor="t">
            <a:spAutoFit/>
          </a:bodyPr>
          <a:lstStyle/>
          <a:p>
            <a:pPr>
              <a:lnSpc>
                <a:spcPts val="2532"/>
              </a:lnSpc>
            </a:pPr>
            <a:r>
              <a:rPr lang="en-US" sz="1809" b="1">
                <a:solidFill>
                  <a:srgbClr val="003399"/>
                </a:solidFill>
                <a:latin typeface="Poppins Bold"/>
                <a:ea typeface="Poppins Bold"/>
                <a:cs typeface="Poppins Bold"/>
                <a:sym typeface="Poppins Bold"/>
              </a:rPr>
              <a:t>Q3 overview</a:t>
            </a:r>
          </a:p>
        </p:txBody>
      </p:sp>
      <p:sp>
        <p:nvSpPr>
          <p:cNvPr id="48" name="TextBox 48"/>
          <p:cNvSpPr txBox="1"/>
          <p:nvPr/>
        </p:nvSpPr>
        <p:spPr>
          <a:xfrm>
            <a:off x="2798625" y="3893544"/>
            <a:ext cx="1787277" cy="305148"/>
          </a:xfrm>
          <a:prstGeom prst="rect">
            <a:avLst/>
          </a:prstGeom>
        </p:spPr>
        <p:txBody>
          <a:bodyPr lIns="0" tIns="0" rIns="0" bIns="0" rtlCol="0" anchor="t">
            <a:spAutoFit/>
          </a:bodyPr>
          <a:lstStyle/>
          <a:p>
            <a:pPr algn="ctr">
              <a:lnSpc>
                <a:spcPts val="2520"/>
              </a:lnSpc>
            </a:pPr>
            <a:r>
              <a:rPr lang="en-US" b="1">
                <a:solidFill>
                  <a:srgbClr val="003399"/>
                </a:solidFill>
                <a:latin typeface="Poppins Bold"/>
                <a:ea typeface="Poppins Bold"/>
                <a:cs typeface="Poppins Bold"/>
                <a:sym typeface="Poppins Bold"/>
              </a:rPr>
              <a:t>National result </a:t>
            </a:r>
          </a:p>
        </p:txBody>
      </p:sp>
      <p:sp>
        <p:nvSpPr>
          <p:cNvPr id="49" name="TextBox 49"/>
          <p:cNvSpPr txBox="1"/>
          <p:nvPr/>
        </p:nvSpPr>
        <p:spPr>
          <a:xfrm>
            <a:off x="5726104" y="3893544"/>
            <a:ext cx="2263886" cy="305148"/>
          </a:xfrm>
          <a:prstGeom prst="rect">
            <a:avLst/>
          </a:prstGeom>
        </p:spPr>
        <p:txBody>
          <a:bodyPr wrap="square" lIns="0" tIns="0" rIns="0" bIns="0" rtlCol="0" anchor="t">
            <a:spAutoFit/>
          </a:bodyPr>
          <a:lstStyle/>
          <a:p>
            <a:pPr algn="ctr">
              <a:lnSpc>
                <a:spcPts val="2520"/>
              </a:lnSpc>
            </a:pPr>
            <a:r>
              <a:rPr lang="en-US" b="1" dirty="0">
                <a:solidFill>
                  <a:srgbClr val="003399"/>
                </a:solidFill>
                <a:latin typeface="Poppins Bold"/>
                <a:ea typeface="Poppins Bold"/>
                <a:cs typeface="Poppins Bold"/>
                <a:sym typeface="Poppins Bold"/>
              </a:rPr>
              <a:t>Results by region</a:t>
            </a:r>
          </a:p>
        </p:txBody>
      </p:sp>
      <p:sp>
        <p:nvSpPr>
          <p:cNvPr id="50" name="TextBox 50"/>
          <p:cNvSpPr txBox="1"/>
          <p:nvPr/>
        </p:nvSpPr>
        <p:spPr>
          <a:xfrm>
            <a:off x="10405121" y="3915429"/>
            <a:ext cx="2306193" cy="327910"/>
          </a:xfrm>
          <a:prstGeom prst="rect">
            <a:avLst/>
          </a:prstGeom>
        </p:spPr>
        <p:txBody>
          <a:bodyPr wrap="square" lIns="0" tIns="0" rIns="0" bIns="0" rtlCol="0" anchor="t">
            <a:spAutoFit/>
          </a:bodyPr>
          <a:lstStyle/>
          <a:p>
            <a:pPr algn="ctr">
              <a:lnSpc>
                <a:spcPts val="2660"/>
              </a:lnSpc>
            </a:pPr>
            <a:r>
              <a:rPr lang="en-US" sz="1900" b="1" dirty="0">
                <a:solidFill>
                  <a:srgbClr val="003399"/>
                </a:solidFill>
                <a:latin typeface="Poppins Bold"/>
                <a:ea typeface="Poppins Bold"/>
                <a:cs typeface="Poppins Bold"/>
                <a:sym typeface="Poppins Bold"/>
              </a:rPr>
              <a:t>Results by district</a:t>
            </a:r>
          </a:p>
        </p:txBody>
      </p:sp>
      <p:sp>
        <p:nvSpPr>
          <p:cNvPr id="51" name="TextBox 51"/>
          <p:cNvSpPr txBox="1"/>
          <p:nvPr/>
        </p:nvSpPr>
        <p:spPr>
          <a:xfrm>
            <a:off x="5888169" y="4283745"/>
            <a:ext cx="1333351" cy="1142044"/>
          </a:xfrm>
          <a:prstGeom prst="rect">
            <a:avLst/>
          </a:prstGeom>
        </p:spPr>
        <p:txBody>
          <a:bodyPr lIns="0" tIns="0" rIns="0" bIns="0" rtlCol="0" anchor="t">
            <a:spAutoFit/>
          </a:bodyPr>
          <a:lstStyle/>
          <a:p>
            <a:pPr algn="r">
              <a:lnSpc>
                <a:spcPts val="1778"/>
              </a:lnSpc>
            </a:pPr>
            <a:r>
              <a:rPr lang="en-US" sz="1270">
                <a:solidFill>
                  <a:srgbClr val="000000"/>
                </a:solidFill>
                <a:latin typeface="Poppins"/>
                <a:ea typeface="Poppins"/>
                <a:cs typeface="Poppins"/>
                <a:sym typeface="Poppins"/>
              </a:rPr>
              <a:t>Central | Ikaroa</a:t>
            </a:r>
          </a:p>
          <a:p>
            <a:pPr algn="r">
              <a:lnSpc>
                <a:spcPts val="1778"/>
              </a:lnSpc>
            </a:pPr>
            <a:r>
              <a:rPr lang="en-US" sz="1270">
                <a:solidFill>
                  <a:srgbClr val="000000"/>
                </a:solidFill>
                <a:latin typeface="Poppins"/>
                <a:ea typeface="Poppins"/>
                <a:cs typeface="Poppins"/>
                <a:sym typeface="Poppins"/>
              </a:rPr>
              <a:t>Northern</a:t>
            </a:r>
          </a:p>
          <a:p>
            <a:pPr algn="r">
              <a:lnSpc>
                <a:spcPts val="1778"/>
              </a:lnSpc>
            </a:pPr>
            <a:r>
              <a:rPr lang="en-US" sz="1270">
                <a:solidFill>
                  <a:srgbClr val="000000"/>
                </a:solidFill>
                <a:latin typeface="Poppins"/>
                <a:ea typeface="Poppins"/>
                <a:cs typeface="Poppins"/>
                <a:sym typeface="Poppins"/>
              </a:rPr>
              <a:t>Te Manawa Taki</a:t>
            </a:r>
          </a:p>
          <a:p>
            <a:pPr algn="r">
              <a:lnSpc>
                <a:spcPts val="1778"/>
              </a:lnSpc>
            </a:pPr>
            <a:r>
              <a:rPr lang="en-US" sz="1270">
                <a:solidFill>
                  <a:srgbClr val="000000"/>
                </a:solidFill>
                <a:latin typeface="Poppins"/>
                <a:ea typeface="Poppins"/>
                <a:cs typeface="Poppins"/>
                <a:sym typeface="Poppins"/>
              </a:rPr>
              <a:t>Te Waipounamu</a:t>
            </a:r>
          </a:p>
        </p:txBody>
      </p:sp>
      <p:sp>
        <p:nvSpPr>
          <p:cNvPr id="52" name="TextBox 52"/>
          <p:cNvSpPr txBox="1"/>
          <p:nvPr/>
        </p:nvSpPr>
        <p:spPr>
          <a:xfrm>
            <a:off x="10270930" y="4347896"/>
            <a:ext cx="2047604" cy="7149073"/>
          </a:xfrm>
          <a:prstGeom prst="rect">
            <a:avLst/>
          </a:prstGeom>
        </p:spPr>
        <p:txBody>
          <a:bodyPr lIns="0" tIns="0" rIns="0" bIns="0" rtlCol="0" anchor="t">
            <a:spAutoFit/>
          </a:bodyPr>
          <a:lstStyle/>
          <a:p>
            <a:pPr algn="r">
              <a:lnSpc>
                <a:spcPts val="2799"/>
              </a:lnSpc>
            </a:pPr>
            <a:r>
              <a:rPr lang="en-US" sz="1599">
                <a:solidFill>
                  <a:srgbClr val="000000"/>
                </a:solidFill>
                <a:latin typeface="Poppins"/>
                <a:ea typeface="Poppins"/>
                <a:cs typeface="Poppins"/>
                <a:sym typeface="Poppins"/>
              </a:rPr>
              <a:t>Lakes</a:t>
            </a:r>
          </a:p>
          <a:p>
            <a:pPr algn="r">
              <a:lnSpc>
                <a:spcPts val="2799"/>
              </a:lnSpc>
            </a:pPr>
            <a:r>
              <a:rPr lang="en-US" sz="1599">
                <a:solidFill>
                  <a:srgbClr val="000000"/>
                </a:solidFill>
                <a:latin typeface="Poppins"/>
                <a:ea typeface="Poppins"/>
                <a:cs typeface="Poppins"/>
                <a:sym typeface="Poppins"/>
              </a:rPr>
              <a:t>South Canterbury</a:t>
            </a:r>
          </a:p>
          <a:p>
            <a:pPr algn="r">
              <a:lnSpc>
                <a:spcPts val="2799"/>
              </a:lnSpc>
            </a:pPr>
            <a:r>
              <a:rPr lang="en-US" sz="1599">
                <a:solidFill>
                  <a:srgbClr val="000000"/>
                </a:solidFill>
                <a:latin typeface="Poppins"/>
                <a:ea typeface="Poppins"/>
                <a:cs typeface="Poppins"/>
                <a:sym typeface="Poppins"/>
              </a:rPr>
              <a:t> MidCentral</a:t>
            </a:r>
          </a:p>
          <a:p>
            <a:pPr algn="r">
              <a:lnSpc>
                <a:spcPts val="2799"/>
              </a:lnSpc>
            </a:pPr>
            <a:r>
              <a:rPr lang="en-US" sz="1599">
                <a:solidFill>
                  <a:srgbClr val="000000"/>
                </a:solidFill>
                <a:latin typeface="Poppins"/>
                <a:ea typeface="Poppins"/>
                <a:cs typeface="Poppins"/>
                <a:sym typeface="Poppins"/>
              </a:rPr>
              <a:t>West Coast</a:t>
            </a:r>
          </a:p>
          <a:p>
            <a:pPr algn="r">
              <a:lnSpc>
                <a:spcPts val="2799"/>
              </a:lnSpc>
            </a:pPr>
            <a:r>
              <a:rPr lang="en-US" sz="1599">
                <a:solidFill>
                  <a:srgbClr val="000000"/>
                </a:solidFill>
                <a:latin typeface="Poppins"/>
                <a:ea typeface="Poppins"/>
                <a:cs typeface="Poppins"/>
                <a:sym typeface="Poppins"/>
              </a:rPr>
              <a:t>Capital and Coast</a:t>
            </a:r>
          </a:p>
          <a:p>
            <a:pPr algn="r">
              <a:lnSpc>
                <a:spcPts val="2799"/>
              </a:lnSpc>
            </a:pPr>
            <a:r>
              <a:rPr lang="en-US" sz="1599">
                <a:solidFill>
                  <a:srgbClr val="000000"/>
                </a:solidFill>
                <a:latin typeface="Poppins"/>
                <a:ea typeface="Poppins"/>
                <a:cs typeface="Poppins"/>
                <a:sym typeface="Poppins"/>
              </a:rPr>
              <a:t>Counties Manukau</a:t>
            </a:r>
          </a:p>
          <a:p>
            <a:pPr algn="r">
              <a:lnSpc>
                <a:spcPts val="2799"/>
              </a:lnSpc>
            </a:pPr>
            <a:r>
              <a:rPr lang="en-US" sz="1599">
                <a:solidFill>
                  <a:srgbClr val="000000"/>
                </a:solidFill>
                <a:latin typeface="Poppins"/>
                <a:ea typeface="Poppins"/>
                <a:cs typeface="Poppins"/>
                <a:sym typeface="Poppins"/>
              </a:rPr>
              <a:t>Wairarapa</a:t>
            </a:r>
          </a:p>
          <a:p>
            <a:pPr algn="r">
              <a:lnSpc>
                <a:spcPts val="2799"/>
              </a:lnSpc>
            </a:pPr>
            <a:r>
              <a:rPr lang="en-US" sz="1599">
                <a:solidFill>
                  <a:srgbClr val="000000"/>
                </a:solidFill>
                <a:latin typeface="Poppins"/>
                <a:ea typeface="Poppins"/>
                <a:cs typeface="Poppins"/>
                <a:sym typeface="Poppins"/>
              </a:rPr>
              <a:t>Auckland</a:t>
            </a:r>
          </a:p>
          <a:p>
            <a:pPr algn="r">
              <a:lnSpc>
                <a:spcPts val="2799"/>
              </a:lnSpc>
            </a:pPr>
            <a:r>
              <a:rPr lang="en-US" sz="1599">
                <a:solidFill>
                  <a:srgbClr val="000000"/>
                </a:solidFill>
                <a:latin typeface="Poppins"/>
                <a:ea typeface="Poppins"/>
                <a:cs typeface="Poppins"/>
                <a:sym typeface="Poppins"/>
              </a:rPr>
              <a:t>Waitematā</a:t>
            </a:r>
          </a:p>
          <a:p>
            <a:pPr algn="r">
              <a:lnSpc>
                <a:spcPts val="2799"/>
              </a:lnSpc>
            </a:pPr>
            <a:r>
              <a:rPr lang="en-US" sz="1599">
                <a:solidFill>
                  <a:srgbClr val="000000"/>
                </a:solidFill>
                <a:latin typeface="Poppins"/>
                <a:ea typeface="Poppins"/>
                <a:cs typeface="Poppins"/>
                <a:sym typeface="Poppins"/>
              </a:rPr>
              <a:t>Hutt Valley</a:t>
            </a:r>
          </a:p>
          <a:p>
            <a:pPr algn="r">
              <a:lnSpc>
                <a:spcPts val="2799"/>
              </a:lnSpc>
            </a:pPr>
            <a:r>
              <a:rPr lang="en-US" sz="1599">
                <a:solidFill>
                  <a:srgbClr val="000000"/>
                </a:solidFill>
                <a:latin typeface="Poppins"/>
                <a:ea typeface="Poppins"/>
                <a:cs typeface="Poppins"/>
                <a:sym typeface="Poppins"/>
              </a:rPr>
              <a:t>Canterbury</a:t>
            </a:r>
          </a:p>
          <a:p>
            <a:pPr algn="r">
              <a:lnSpc>
                <a:spcPts val="2799"/>
              </a:lnSpc>
            </a:pPr>
            <a:r>
              <a:rPr lang="en-US" sz="1599">
                <a:solidFill>
                  <a:srgbClr val="000000"/>
                </a:solidFill>
                <a:latin typeface="Poppins"/>
                <a:ea typeface="Poppins"/>
                <a:cs typeface="Poppins"/>
                <a:sym typeface="Poppins"/>
              </a:rPr>
              <a:t>Tairāwhiti</a:t>
            </a:r>
          </a:p>
          <a:p>
            <a:pPr algn="r">
              <a:lnSpc>
                <a:spcPts val="2799"/>
              </a:lnSpc>
            </a:pPr>
            <a:r>
              <a:rPr lang="en-US" sz="1599">
                <a:solidFill>
                  <a:srgbClr val="000000"/>
                </a:solidFill>
                <a:latin typeface="Poppins"/>
                <a:ea typeface="Poppins"/>
                <a:cs typeface="Poppins"/>
                <a:sym typeface="Poppins"/>
              </a:rPr>
              <a:t>Waikato</a:t>
            </a:r>
          </a:p>
          <a:p>
            <a:pPr algn="r">
              <a:lnSpc>
                <a:spcPts val="2799"/>
              </a:lnSpc>
            </a:pPr>
            <a:r>
              <a:rPr lang="en-US" sz="1599">
                <a:solidFill>
                  <a:srgbClr val="000000"/>
                </a:solidFill>
                <a:latin typeface="Poppins"/>
                <a:ea typeface="Poppins"/>
                <a:cs typeface="Poppins"/>
                <a:sym typeface="Poppins"/>
              </a:rPr>
              <a:t>Whanganui</a:t>
            </a:r>
          </a:p>
          <a:p>
            <a:pPr algn="r">
              <a:lnSpc>
                <a:spcPts val="2799"/>
              </a:lnSpc>
            </a:pPr>
            <a:r>
              <a:rPr lang="en-US" sz="1599">
                <a:solidFill>
                  <a:srgbClr val="000000"/>
                </a:solidFill>
                <a:latin typeface="Poppins"/>
                <a:ea typeface="Poppins"/>
                <a:cs typeface="Poppins"/>
                <a:sym typeface="Poppins"/>
              </a:rPr>
              <a:t>Northland</a:t>
            </a:r>
          </a:p>
          <a:p>
            <a:pPr algn="r">
              <a:lnSpc>
                <a:spcPts val="2799"/>
              </a:lnSpc>
            </a:pPr>
            <a:r>
              <a:rPr lang="en-US" sz="1599">
                <a:solidFill>
                  <a:srgbClr val="000000"/>
                </a:solidFill>
                <a:latin typeface="Poppins"/>
                <a:ea typeface="Poppins"/>
                <a:cs typeface="Poppins"/>
                <a:sym typeface="Poppins"/>
              </a:rPr>
              <a:t>Southern</a:t>
            </a:r>
          </a:p>
          <a:p>
            <a:pPr algn="r">
              <a:lnSpc>
                <a:spcPts val="2799"/>
              </a:lnSpc>
            </a:pPr>
            <a:r>
              <a:rPr lang="en-US" sz="1599">
                <a:solidFill>
                  <a:srgbClr val="000000"/>
                </a:solidFill>
                <a:latin typeface="Poppins"/>
                <a:ea typeface="Poppins"/>
                <a:cs typeface="Poppins"/>
                <a:sym typeface="Poppins"/>
              </a:rPr>
              <a:t>Hawke’s Bay</a:t>
            </a:r>
          </a:p>
          <a:p>
            <a:pPr algn="r">
              <a:lnSpc>
                <a:spcPts val="2799"/>
              </a:lnSpc>
            </a:pPr>
            <a:r>
              <a:rPr lang="en-US" sz="1599">
                <a:solidFill>
                  <a:srgbClr val="000000"/>
                </a:solidFill>
                <a:latin typeface="Poppins"/>
                <a:ea typeface="Poppins"/>
                <a:cs typeface="Poppins"/>
                <a:sym typeface="Poppins"/>
              </a:rPr>
              <a:t>Taranaki</a:t>
            </a:r>
          </a:p>
          <a:p>
            <a:pPr algn="r">
              <a:lnSpc>
                <a:spcPts val="2799"/>
              </a:lnSpc>
            </a:pPr>
            <a:r>
              <a:rPr lang="en-US" sz="1599">
                <a:solidFill>
                  <a:srgbClr val="000000"/>
                </a:solidFill>
                <a:latin typeface="Poppins"/>
                <a:ea typeface="Poppins"/>
                <a:cs typeface="Poppins"/>
                <a:sym typeface="Poppins"/>
              </a:rPr>
              <a:t>Bay of Plenty</a:t>
            </a:r>
          </a:p>
          <a:p>
            <a:pPr algn="r">
              <a:lnSpc>
                <a:spcPts val="2799"/>
              </a:lnSpc>
            </a:pPr>
            <a:r>
              <a:rPr lang="en-US" sz="1599">
                <a:solidFill>
                  <a:srgbClr val="000000"/>
                </a:solidFill>
                <a:latin typeface="Poppins"/>
                <a:ea typeface="Poppins"/>
                <a:cs typeface="Poppins"/>
                <a:sym typeface="Poppins"/>
              </a:rPr>
              <a:t>Nelson Marlborough</a:t>
            </a:r>
          </a:p>
        </p:txBody>
      </p:sp>
      <p:sp>
        <p:nvSpPr>
          <p:cNvPr id="53" name="TextBox 53"/>
          <p:cNvSpPr txBox="1"/>
          <p:nvPr/>
        </p:nvSpPr>
        <p:spPr>
          <a:xfrm>
            <a:off x="3066537" y="5638370"/>
            <a:ext cx="6807717" cy="305405"/>
          </a:xfrm>
          <a:prstGeom prst="rect">
            <a:avLst/>
          </a:prstGeom>
        </p:spPr>
        <p:txBody>
          <a:bodyPr lIns="0" tIns="0" rIns="0" bIns="0" rtlCol="0" anchor="t">
            <a:spAutoFit/>
          </a:bodyPr>
          <a:lstStyle/>
          <a:p>
            <a:pPr algn="ctr">
              <a:lnSpc>
                <a:spcPts val="2532"/>
              </a:lnSpc>
            </a:pPr>
            <a:r>
              <a:rPr lang="en-US" sz="1809" b="1">
                <a:solidFill>
                  <a:srgbClr val="003399"/>
                </a:solidFill>
                <a:latin typeface="Poppins Bold"/>
                <a:ea typeface="Poppins Bold"/>
                <a:cs typeface="Poppins Bold"/>
                <a:sym typeface="Poppins Bold"/>
              </a:rPr>
              <a:t>Total number of first specialist assessments delivered</a:t>
            </a:r>
          </a:p>
        </p:txBody>
      </p:sp>
      <p:sp>
        <p:nvSpPr>
          <p:cNvPr id="54" name="TextBox 54"/>
          <p:cNvSpPr txBox="1"/>
          <p:nvPr/>
        </p:nvSpPr>
        <p:spPr>
          <a:xfrm>
            <a:off x="3462433" y="6019155"/>
            <a:ext cx="2295914" cy="525144"/>
          </a:xfrm>
          <a:prstGeom prst="rect">
            <a:avLst/>
          </a:prstGeom>
        </p:spPr>
        <p:txBody>
          <a:bodyPr lIns="0" tIns="0" rIns="0" bIns="0" rtlCol="0" anchor="t">
            <a:spAutoFit/>
          </a:bodyPr>
          <a:lstStyle/>
          <a:p>
            <a:pPr algn="ctr">
              <a:lnSpc>
                <a:spcPts val="2100"/>
              </a:lnSpc>
            </a:pPr>
            <a:r>
              <a:rPr lang="en-US" sz="1500" b="1">
                <a:solidFill>
                  <a:srgbClr val="F6F4EC"/>
                </a:solidFill>
                <a:latin typeface="Poppins Bold"/>
                <a:ea typeface="Poppins Bold"/>
                <a:cs typeface="Poppins Bold"/>
                <a:sym typeface="Poppins Bold"/>
              </a:rPr>
              <a:t>FSAs delivered</a:t>
            </a:r>
          </a:p>
          <a:p>
            <a:pPr algn="ctr">
              <a:lnSpc>
                <a:spcPts val="2100"/>
              </a:lnSpc>
            </a:pPr>
            <a:r>
              <a:rPr lang="en-US" sz="1500" b="1">
                <a:solidFill>
                  <a:srgbClr val="F6F4EC"/>
                </a:solidFill>
                <a:latin typeface="Poppins Bold"/>
                <a:ea typeface="Poppins Bold"/>
                <a:cs typeface="Poppins Bold"/>
                <a:sym typeface="Poppins Bold"/>
              </a:rPr>
              <a:t>Q3 2023/24</a:t>
            </a:r>
          </a:p>
        </p:txBody>
      </p:sp>
      <p:sp>
        <p:nvSpPr>
          <p:cNvPr id="55" name="TextBox 55"/>
          <p:cNvSpPr txBox="1"/>
          <p:nvPr/>
        </p:nvSpPr>
        <p:spPr>
          <a:xfrm>
            <a:off x="15599011" y="392616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56" name="TextBox 56"/>
          <p:cNvSpPr txBox="1"/>
          <p:nvPr/>
        </p:nvSpPr>
        <p:spPr>
          <a:xfrm>
            <a:off x="7472021" y="5235090"/>
            <a:ext cx="2402235" cy="183768"/>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Milestone goal date:  30 June 2025</a:t>
            </a:r>
          </a:p>
        </p:txBody>
      </p:sp>
      <p:sp>
        <p:nvSpPr>
          <p:cNvPr id="57" name="TextBox 57"/>
          <p:cNvSpPr txBox="1"/>
          <p:nvPr/>
        </p:nvSpPr>
        <p:spPr>
          <a:xfrm>
            <a:off x="3015035" y="6552503"/>
            <a:ext cx="3209130" cy="255839"/>
          </a:xfrm>
          <a:prstGeom prst="rect">
            <a:avLst/>
          </a:prstGeom>
        </p:spPr>
        <p:txBody>
          <a:bodyPr lIns="0" tIns="0" rIns="0" bIns="0" rtlCol="0" anchor="t">
            <a:spAutoFit/>
          </a:bodyPr>
          <a:lstStyle/>
          <a:p>
            <a:pPr algn="ctr">
              <a:lnSpc>
                <a:spcPts val="2100"/>
              </a:lnSpc>
            </a:pPr>
            <a:r>
              <a:rPr lang="en-US" sz="1500">
                <a:solidFill>
                  <a:srgbClr val="FFFFFF"/>
                </a:solidFill>
                <a:latin typeface="Poppins"/>
                <a:ea typeface="Poppins"/>
                <a:cs typeface="Poppins"/>
                <a:sym typeface="Poppins"/>
              </a:rPr>
              <a:t>166,157</a:t>
            </a:r>
          </a:p>
        </p:txBody>
      </p:sp>
      <p:sp>
        <p:nvSpPr>
          <p:cNvPr id="58" name="TextBox 58"/>
          <p:cNvSpPr txBox="1"/>
          <p:nvPr/>
        </p:nvSpPr>
        <p:spPr>
          <a:xfrm>
            <a:off x="14301528" y="11798701"/>
            <a:ext cx="2627263" cy="376129"/>
          </a:xfrm>
          <a:prstGeom prst="rect">
            <a:avLst/>
          </a:prstGeom>
        </p:spPr>
        <p:txBody>
          <a:bodyPr lIns="0" tIns="0" rIns="0" bIns="0" rtlCol="0" anchor="t">
            <a:spAutoFit/>
          </a:bodyPr>
          <a:lstStyle/>
          <a:p>
            <a:pPr>
              <a:lnSpc>
                <a:spcPts val="1540"/>
              </a:lnSpc>
            </a:pPr>
            <a:r>
              <a:rPr lang="en-US" sz="1100">
                <a:solidFill>
                  <a:srgbClr val="000000"/>
                </a:solidFill>
                <a:latin typeface="Poppins"/>
                <a:ea typeface="Poppins"/>
                <a:cs typeface="Poppins"/>
                <a:sym typeface="Poppins"/>
              </a:rPr>
              <a:t>Milestone -  30 June 2025</a:t>
            </a:r>
          </a:p>
          <a:p>
            <a:pPr>
              <a:lnSpc>
                <a:spcPts val="1540"/>
              </a:lnSpc>
            </a:pPr>
            <a:r>
              <a:rPr lang="en-US" sz="1100">
                <a:solidFill>
                  <a:srgbClr val="000000"/>
                </a:solidFill>
                <a:latin typeface="Poppins"/>
                <a:ea typeface="Poppins"/>
                <a:cs typeface="Poppins"/>
                <a:sym typeface="Poppins"/>
              </a:rPr>
              <a:t>All figures displayed are percentages.</a:t>
            </a:r>
          </a:p>
        </p:txBody>
      </p:sp>
      <p:sp>
        <p:nvSpPr>
          <p:cNvPr id="59" name="TextBox 59"/>
          <p:cNvSpPr txBox="1"/>
          <p:nvPr/>
        </p:nvSpPr>
        <p:spPr>
          <a:xfrm>
            <a:off x="15594736" y="2276053"/>
            <a:ext cx="1867009" cy="1228285"/>
          </a:xfrm>
          <a:prstGeom prst="rect">
            <a:avLst/>
          </a:prstGeom>
        </p:spPr>
        <p:txBody>
          <a:bodyPr lIns="0" tIns="0" rIns="0" bIns="0" rtlCol="0" anchor="t">
            <a:spAutoFit/>
          </a:bodyPr>
          <a:lstStyle/>
          <a:p>
            <a:pPr algn="r">
              <a:lnSpc>
                <a:spcPts val="3592"/>
              </a:lnSpc>
            </a:pPr>
            <a:r>
              <a:rPr lang="en-US" sz="2565">
                <a:solidFill>
                  <a:srgbClr val="FFFFFF"/>
                </a:solidFill>
                <a:latin typeface="Poppins"/>
                <a:ea typeface="Poppins"/>
                <a:cs typeface="Poppins"/>
                <a:sym typeface="Poppins"/>
              </a:rPr>
              <a:t>Q3 2024/25</a:t>
            </a:r>
          </a:p>
          <a:p>
            <a:pPr algn="r">
              <a:lnSpc>
                <a:spcPts val="2514"/>
              </a:lnSpc>
            </a:pPr>
            <a:r>
              <a:rPr lang="en-US" sz="1796">
                <a:solidFill>
                  <a:srgbClr val="FFFFFF"/>
                </a:solidFill>
                <a:latin typeface="Poppins"/>
                <a:ea typeface="Poppins"/>
                <a:cs typeface="Poppins"/>
                <a:sym typeface="Poppins"/>
              </a:rPr>
              <a:t>Jan - Mar 2025</a:t>
            </a:r>
          </a:p>
        </p:txBody>
      </p:sp>
      <p:sp>
        <p:nvSpPr>
          <p:cNvPr id="60" name="TextBox 60"/>
          <p:cNvSpPr txBox="1"/>
          <p:nvPr/>
        </p:nvSpPr>
        <p:spPr>
          <a:xfrm>
            <a:off x="6969067" y="6019155"/>
            <a:ext cx="2295914" cy="525144"/>
          </a:xfrm>
          <a:prstGeom prst="rect">
            <a:avLst/>
          </a:prstGeom>
        </p:spPr>
        <p:txBody>
          <a:bodyPr lIns="0" tIns="0" rIns="0" bIns="0" rtlCol="0" anchor="t">
            <a:spAutoFit/>
          </a:bodyPr>
          <a:lstStyle/>
          <a:p>
            <a:pPr algn="ctr">
              <a:lnSpc>
                <a:spcPts val="2100"/>
              </a:lnSpc>
            </a:pPr>
            <a:r>
              <a:rPr lang="en-US" sz="1500" b="1">
                <a:solidFill>
                  <a:srgbClr val="F6F4EC"/>
                </a:solidFill>
                <a:latin typeface="Poppins Bold"/>
                <a:ea typeface="Poppins Bold"/>
                <a:cs typeface="Poppins Bold"/>
                <a:sym typeface="Poppins Bold"/>
              </a:rPr>
              <a:t>FSAs delivered</a:t>
            </a:r>
          </a:p>
          <a:p>
            <a:pPr algn="ctr">
              <a:lnSpc>
                <a:spcPts val="2100"/>
              </a:lnSpc>
            </a:pPr>
            <a:r>
              <a:rPr lang="en-US" sz="1500" b="1">
                <a:solidFill>
                  <a:srgbClr val="F6F4EC"/>
                </a:solidFill>
                <a:latin typeface="Poppins Bold"/>
                <a:ea typeface="Poppins Bold"/>
                <a:cs typeface="Poppins Bold"/>
                <a:sym typeface="Poppins Bold"/>
              </a:rPr>
              <a:t>Q3 2024/25</a:t>
            </a:r>
          </a:p>
        </p:txBody>
      </p:sp>
      <p:sp>
        <p:nvSpPr>
          <p:cNvPr id="61" name="TextBox 61"/>
          <p:cNvSpPr txBox="1"/>
          <p:nvPr/>
        </p:nvSpPr>
        <p:spPr>
          <a:xfrm>
            <a:off x="6512457" y="6581080"/>
            <a:ext cx="3209130" cy="255839"/>
          </a:xfrm>
          <a:prstGeom prst="rect">
            <a:avLst/>
          </a:prstGeom>
        </p:spPr>
        <p:txBody>
          <a:bodyPr lIns="0" tIns="0" rIns="0" bIns="0" rtlCol="0" anchor="t">
            <a:spAutoFit/>
          </a:bodyPr>
          <a:lstStyle/>
          <a:p>
            <a:pPr algn="ctr">
              <a:lnSpc>
                <a:spcPts val="2100"/>
              </a:lnSpc>
            </a:pPr>
            <a:r>
              <a:rPr lang="en-US" sz="1500">
                <a:solidFill>
                  <a:srgbClr val="FFFFFF"/>
                </a:solidFill>
                <a:latin typeface="Poppins"/>
                <a:ea typeface="Poppins"/>
                <a:cs typeface="Poppins"/>
                <a:sym typeface="Poppins"/>
              </a:rPr>
              <a:t>167,069</a:t>
            </a:r>
          </a:p>
        </p:txBody>
      </p:sp>
      <p:sp>
        <p:nvSpPr>
          <p:cNvPr id="62" name="TextBox 62"/>
          <p:cNvSpPr txBox="1"/>
          <p:nvPr/>
        </p:nvSpPr>
        <p:spPr>
          <a:xfrm>
            <a:off x="2691444" y="12503194"/>
            <a:ext cx="14700661" cy="350096"/>
          </a:xfrm>
          <a:prstGeom prst="rect">
            <a:avLst/>
          </a:prstGeom>
        </p:spPr>
        <p:txBody>
          <a:bodyPr lIns="0" tIns="0" rIns="0" bIns="0" rtlCol="0" anchor="t">
            <a:spAutoFit/>
          </a:bodyPr>
          <a:lstStyle/>
          <a:p>
            <a:pPr>
              <a:lnSpc>
                <a:spcPts val="1400"/>
              </a:lnSpc>
            </a:pPr>
            <a:r>
              <a:rPr lang="en-US" sz="1000">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00"/>
              </a:lnSpc>
            </a:pPr>
            <a:r>
              <a:rPr lang="en-US" sz="1000">
                <a:solidFill>
                  <a:srgbClr val="000000"/>
                </a:solidFill>
                <a:latin typeface="Poppins"/>
                <a:ea typeface="Poppins"/>
                <a:cs typeface="Poppins"/>
                <a:sym typeface="Poppins"/>
              </a:rPr>
              <a:t>See caveats:</a:t>
            </a:r>
            <a:r>
              <a:rPr lang="en-US" sz="1000" u="sng">
                <a:solidFill>
                  <a:srgbClr val="2F5F98"/>
                </a:solidFill>
                <a:latin typeface="Poppins"/>
                <a:ea typeface="Poppins"/>
                <a:cs typeface="Poppins"/>
                <a:sym typeface="Poppins"/>
              </a:rPr>
              <a:t> https://www.tewhatuora.govt.nz/corporate-information/planning-and-performance/health-targets/health-targets/performance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2569" y="0"/>
            <a:ext cx="10692000" cy="706596"/>
            <a:chOff x="0" y="0"/>
            <a:chExt cx="5391771" cy="356323"/>
          </a:xfrm>
        </p:grpSpPr>
        <p:sp>
          <p:nvSpPr>
            <p:cNvPr id="3" name="Freeform 3"/>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003399"/>
            </a:solidFill>
          </p:spPr>
          <p:txBody>
            <a:bodyPr/>
            <a:lstStyle/>
            <a:p>
              <a:endParaRPr lang="en-NZ"/>
            </a:p>
          </p:txBody>
        </p:sp>
        <p:sp>
          <p:nvSpPr>
            <p:cNvPr id="4" name="TextBox 4"/>
            <p:cNvSpPr txBox="1"/>
            <p:nvPr/>
          </p:nvSpPr>
          <p:spPr>
            <a:xfrm>
              <a:off x="0" y="-9525"/>
              <a:ext cx="5391771" cy="365848"/>
            </a:xfrm>
            <a:prstGeom prst="rect">
              <a:avLst/>
            </a:prstGeom>
          </p:spPr>
          <p:txBody>
            <a:bodyPr lIns="25529" tIns="25529" rIns="25529" bIns="25529" rtlCol="0" anchor="ctr"/>
            <a:lstStyle/>
            <a:p>
              <a:pPr algn="ctr">
                <a:lnSpc>
                  <a:spcPts val="844"/>
                </a:lnSpc>
              </a:pPr>
              <a:endParaRPr/>
            </a:p>
          </p:txBody>
        </p:sp>
      </p:grpSp>
      <p:grpSp>
        <p:nvGrpSpPr>
          <p:cNvPr id="5" name="Group 5"/>
          <p:cNvGrpSpPr/>
          <p:nvPr/>
        </p:nvGrpSpPr>
        <p:grpSpPr>
          <a:xfrm>
            <a:off x="4880524" y="909139"/>
            <a:ext cx="10395467" cy="6481341"/>
            <a:chOff x="0" y="0"/>
            <a:chExt cx="5176800" cy="3227619"/>
          </a:xfrm>
        </p:grpSpPr>
        <p:sp>
          <p:nvSpPr>
            <p:cNvPr id="6" name="Freeform 6"/>
            <p:cNvSpPr/>
            <p:nvPr/>
          </p:nvSpPr>
          <p:spPr>
            <a:xfrm>
              <a:off x="0" y="0"/>
              <a:ext cx="5176800" cy="3227618"/>
            </a:xfrm>
            <a:custGeom>
              <a:avLst/>
              <a:gdLst/>
              <a:ahLst/>
              <a:cxnLst/>
              <a:rect l="l" t="t" r="r" b="b"/>
              <a:pathLst>
                <a:path w="5176800" h="3227618">
                  <a:moveTo>
                    <a:pt x="12661" y="0"/>
                  </a:moveTo>
                  <a:lnTo>
                    <a:pt x="5164139" y="0"/>
                  </a:lnTo>
                  <a:cubicBezTo>
                    <a:pt x="5171132" y="0"/>
                    <a:pt x="5176800" y="5668"/>
                    <a:pt x="5176800" y="12661"/>
                  </a:cubicBezTo>
                  <a:lnTo>
                    <a:pt x="5176800" y="3214958"/>
                  </a:lnTo>
                  <a:cubicBezTo>
                    <a:pt x="5176800" y="3221950"/>
                    <a:pt x="5171132" y="3227618"/>
                    <a:pt x="5164139" y="3227618"/>
                  </a:cubicBezTo>
                  <a:lnTo>
                    <a:pt x="12661" y="3227618"/>
                  </a:lnTo>
                  <a:cubicBezTo>
                    <a:pt x="5668" y="3227618"/>
                    <a:pt x="0" y="3221950"/>
                    <a:pt x="0" y="3214958"/>
                  </a:cubicBezTo>
                  <a:lnTo>
                    <a:pt x="0" y="12661"/>
                  </a:lnTo>
                  <a:cubicBezTo>
                    <a:pt x="0" y="5668"/>
                    <a:pt x="5668" y="0"/>
                    <a:pt x="12661" y="0"/>
                  </a:cubicBezTo>
                  <a:close/>
                </a:path>
              </a:pathLst>
            </a:custGeom>
            <a:solidFill>
              <a:srgbClr val="F6F4EC"/>
            </a:solidFill>
          </p:spPr>
          <p:txBody>
            <a:bodyPr/>
            <a:lstStyle/>
            <a:p>
              <a:endParaRPr lang="en-NZ"/>
            </a:p>
          </p:txBody>
        </p:sp>
        <p:sp>
          <p:nvSpPr>
            <p:cNvPr id="7" name="TextBox 7"/>
            <p:cNvSpPr txBox="1"/>
            <p:nvPr/>
          </p:nvSpPr>
          <p:spPr>
            <a:xfrm>
              <a:off x="0" y="-19050"/>
              <a:ext cx="5176800" cy="3246669"/>
            </a:xfrm>
            <a:prstGeom prst="rect">
              <a:avLst/>
            </a:prstGeom>
          </p:spPr>
          <p:txBody>
            <a:bodyPr lIns="25529" tIns="25529" rIns="25529" bIns="25529" rtlCol="0" anchor="ctr"/>
            <a:lstStyle/>
            <a:p>
              <a:pPr algn="ctr">
                <a:lnSpc>
                  <a:spcPts val="1336"/>
                </a:lnSpc>
              </a:pPr>
              <a:endParaRPr/>
            </a:p>
            <a:p>
              <a:pPr algn="ctr">
                <a:lnSpc>
                  <a:spcPts val="1336"/>
                </a:lnSpc>
              </a:pPr>
              <a:endParaRPr/>
            </a:p>
          </p:txBody>
        </p:sp>
      </p:grpSp>
      <p:sp>
        <p:nvSpPr>
          <p:cNvPr id="8" name="TextBox 8"/>
          <p:cNvSpPr txBox="1"/>
          <p:nvPr/>
        </p:nvSpPr>
        <p:spPr>
          <a:xfrm>
            <a:off x="6876664" y="17700"/>
            <a:ext cx="6663828" cy="614527"/>
          </a:xfrm>
          <a:prstGeom prst="rect">
            <a:avLst/>
          </a:prstGeom>
        </p:spPr>
        <p:txBody>
          <a:bodyPr lIns="0" tIns="0" rIns="0" bIns="0" rtlCol="0" anchor="t">
            <a:spAutoFit/>
          </a:bodyPr>
          <a:lstStyle/>
          <a:p>
            <a:pPr algn="ctr">
              <a:lnSpc>
                <a:spcPts val="2850"/>
              </a:lnSpc>
            </a:pPr>
            <a:r>
              <a:rPr lang="en-US" sz="2036" b="1">
                <a:solidFill>
                  <a:srgbClr val="FFFFFF"/>
                </a:solidFill>
                <a:latin typeface="Poppins Bold"/>
                <a:ea typeface="Poppins Bold"/>
                <a:cs typeface="Poppins Bold"/>
                <a:sym typeface="Poppins Bold"/>
              </a:rPr>
              <a:t>Shorter waits for FSA</a:t>
            </a:r>
          </a:p>
          <a:p>
            <a:pPr algn="ctr">
              <a:lnSpc>
                <a:spcPts val="1960"/>
              </a:lnSpc>
            </a:pPr>
            <a:r>
              <a:rPr lang="en-US" sz="1400">
                <a:solidFill>
                  <a:srgbClr val="FFFFFF"/>
                </a:solidFill>
                <a:latin typeface="Poppins"/>
                <a:ea typeface="Poppins"/>
                <a:cs typeface="Poppins"/>
                <a:sym typeface="Poppins"/>
              </a:rPr>
              <a:t>Total number of first specialist assessments delivered</a:t>
            </a:r>
          </a:p>
        </p:txBody>
      </p:sp>
      <p:pic>
        <p:nvPicPr>
          <p:cNvPr id="9" name="Picture 9" descr="Bar graph showing performance"/>
          <p:cNvPicPr>
            <a:picLocks noChangeAspect="1"/>
          </p:cNvPicPr>
          <p:nvPr/>
        </p:nvPicPr>
        <p:blipFill>
          <a:blip r:embed="rId2"/>
          <a:stretch>
            <a:fillRect/>
          </a:stretch>
        </p:blipFill>
        <p:spPr>
          <a:xfrm>
            <a:off x="6937934" y="554329"/>
            <a:ext cx="7104919" cy="7198204"/>
          </a:xfrm>
          <a:prstGeom prst="rect">
            <a:avLst/>
          </a:prstGeom>
        </p:spPr>
      </p:pic>
      <p:sp>
        <p:nvSpPr>
          <p:cNvPr id="10" name="Freeform 10"/>
          <p:cNvSpPr/>
          <p:nvPr/>
        </p:nvSpPr>
        <p:spPr>
          <a:xfrm>
            <a:off x="4854815" y="52176"/>
            <a:ext cx="2079981" cy="559423"/>
          </a:xfrm>
          <a:custGeom>
            <a:avLst/>
            <a:gdLst/>
            <a:ahLst/>
            <a:cxnLst/>
            <a:rect l="l" t="t" r="r" b="b"/>
            <a:pathLst>
              <a:path w="2079981" h="559423">
                <a:moveTo>
                  <a:pt x="0" y="0"/>
                </a:moveTo>
                <a:lnTo>
                  <a:pt x="2079981" y="0"/>
                </a:lnTo>
                <a:lnTo>
                  <a:pt x="2079981" y="559423"/>
                </a:lnTo>
                <a:lnTo>
                  <a:pt x="0" y="559423"/>
                </a:lnTo>
                <a:lnTo>
                  <a:pt x="0" y="0"/>
                </a:lnTo>
                <a:close/>
              </a:path>
            </a:pathLst>
          </a:custGeom>
          <a:blipFill>
            <a:blip r:embed="rId3"/>
            <a:stretch>
              <a:fillRect/>
            </a:stretch>
          </a:blipFill>
        </p:spPr>
        <p:txBody>
          <a:bodyPr/>
          <a:lstStyle/>
          <a:p>
            <a:endParaRPr lang="en-NZ"/>
          </a:p>
        </p:txBody>
      </p:sp>
      <p:sp>
        <p:nvSpPr>
          <p:cNvPr id="11" name="TextBox 11"/>
          <p:cNvSpPr txBox="1"/>
          <p:nvPr/>
        </p:nvSpPr>
        <p:spPr>
          <a:xfrm>
            <a:off x="4880523" y="871039"/>
            <a:ext cx="1796305" cy="230961"/>
          </a:xfrm>
          <a:prstGeom prst="rect">
            <a:avLst/>
          </a:prstGeom>
        </p:spPr>
        <p:txBody>
          <a:bodyPr wrap="square" lIns="0" tIns="0" rIns="0" bIns="0" rtlCol="0" anchor="t">
            <a:spAutoFit/>
          </a:bodyPr>
          <a:lstStyle/>
          <a:p>
            <a:pPr algn="ctr">
              <a:lnSpc>
                <a:spcPts val="1881"/>
              </a:lnSpc>
            </a:pPr>
            <a:r>
              <a:rPr lang="en-US" sz="1343" b="1" dirty="0">
                <a:solidFill>
                  <a:srgbClr val="003399"/>
                </a:solidFill>
                <a:latin typeface="Poppins Bold"/>
                <a:ea typeface="Poppins Bold"/>
                <a:cs typeface="Poppins Bold"/>
                <a:sym typeface="Poppins Bold"/>
              </a:rPr>
              <a:t>Results by district</a:t>
            </a:r>
          </a:p>
        </p:txBody>
      </p:sp>
      <p:sp>
        <p:nvSpPr>
          <p:cNvPr id="12" name="TextBox 12"/>
          <p:cNvSpPr txBox="1"/>
          <p:nvPr/>
        </p:nvSpPr>
        <p:spPr>
          <a:xfrm>
            <a:off x="14100497" y="-12381"/>
            <a:ext cx="1135990" cy="682110"/>
          </a:xfrm>
          <a:prstGeom prst="rect">
            <a:avLst/>
          </a:prstGeom>
        </p:spPr>
        <p:txBody>
          <a:bodyPr lIns="0" tIns="0" rIns="0" bIns="0" rtlCol="0" anchor="t">
            <a:spAutoFit/>
          </a:bodyPr>
          <a:lstStyle/>
          <a:p>
            <a:pPr algn="r">
              <a:lnSpc>
                <a:spcPts val="1847"/>
              </a:lnSpc>
            </a:pPr>
            <a:r>
              <a:rPr lang="en-US" sz="1319" b="1">
                <a:solidFill>
                  <a:srgbClr val="FFFFFF"/>
                </a:solidFill>
                <a:latin typeface="Poppins Bold"/>
                <a:ea typeface="Poppins Bold"/>
                <a:cs typeface="Poppins Bold"/>
                <a:sym typeface="Poppins Bold"/>
              </a:rPr>
              <a:t>Q3 2024/25 </a:t>
            </a:r>
          </a:p>
          <a:p>
            <a:pPr algn="r">
              <a:lnSpc>
                <a:spcPts val="1847"/>
              </a:lnSpc>
            </a:pPr>
            <a:r>
              <a:rPr lang="en-US" sz="1319">
                <a:solidFill>
                  <a:srgbClr val="FFFFFF"/>
                </a:solidFill>
                <a:latin typeface="Poppins"/>
                <a:ea typeface="Poppins"/>
                <a:cs typeface="Poppins"/>
                <a:sym typeface="Poppins"/>
              </a:rPr>
              <a:t>compared to</a:t>
            </a:r>
            <a:r>
              <a:rPr lang="en-US" sz="1319" b="1">
                <a:solidFill>
                  <a:srgbClr val="FFFFFF"/>
                </a:solidFill>
                <a:latin typeface="Poppins Bold"/>
                <a:ea typeface="Poppins Bold"/>
                <a:cs typeface="Poppins Bold"/>
                <a:sym typeface="Poppins Bold"/>
              </a:rPr>
              <a:t> </a:t>
            </a:r>
          </a:p>
          <a:p>
            <a:pPr algn="r">
              <a:lnSpc>
                <a:spcPts val="1847"/>
              </a:lnSpc>
            </a:pPr>
            <a:r>
              <a:rPr lang="en-US" sz="1319" b="1">
                <a:solidFill>
                  <a:srgbClr val="FFFFFF"/>
                </a:solidFill>
                <a:latin typeface="Poppins Bold"/>
                <a:ea typeface="Poppins Bold"/>
                <a:cs typeface="Poppins Bold"/>
                <a:sym typeface="Poppins Bold"/>
              </a:rPr>
              <a:t>Q3 2023/24</a:t>
            </a:r>
          </a:p>
        </p:txBody>
      </p:sp>
      <p:sp>
        <p:nvSpPr>
          <p:cNvPr id="13" name="TextBox 13"/>
          <p:cNvSpPr txBox="1"/>
          <p:nvPr/>
        </p:nvSpPr>
        <p:spPr>
          <a:xfrm>
            <a:off x="9693222" y="6753850"/>
            <a:ext cx="5128927" cy="224805"/>
          </a:xfrm>
          <a:prstGeom prst="rect">
            <a:avLst/>
          </a:prstGeom>
        </p:spPr>
        <p:txBody>
          <a:bodyPr lIns="0" tIns="0" rIns="0" bIns="0" rtlCol="0" anchor="t">
            <a:spAutoFit/>
          </a:bodyPr>
          <a:lstStyle/>
          <a:p>
            <a:pPr>
              <a:lnSpc>
                <a:spcPts val="891"/>
              </a:lnSpc>
            </a:pPr>
            <a:r>
              <a:rPr lang="en-US" sz="636">
                <a:solidFill>
                  <a:srgbClr val="000000"/>
                </a:solidFill>
                <a:latin typeface="Poppins"/>
                <a:ea typeface="Poppins"/>
                <a:cs typeface="Poppins"/>
                <a:sym typeface="Poppins"/>
              </a:rPr>
              <a:t>*This graph represents the total numbers of FSAs delivered in the quarter, not just those delivered within four months.</a:t>
            </a:r>
          </a:p>
          <a:p>
            <a:pPr>
              <a:lnSpc>
                <a:spcPts val="891"/>
              </a:lnSpc>
            </a:pPr>
            <a:r>
              <a:rPr lang="en-US" sz="636">
                <a:solidFill>
                  <a:srgbClr val="000000"/>
                </a:solidFill>
                <a:latin typeface="Poppins"/>
                <a:ea typeface="Poppins"/>
                <a:cs typeface="Poppins"/>
                <a:sym typeface="Poppins"/>
              </a:rPr>
              <a:t>** Q3 24/25 figures for the Auckland district are under-reported due to a new Patient Administration System implementation</a:t>
            </a:r>
          </a:p>
        </p:txBody>
      </p:sp>
      <p:sp>
        <p:nvSpPr>
          <p:cNvPr id="14" name="TextBox 14"/>
          <p:cNvSpPr txBox="1"/>
          <p:nvPr/>
        </p:nvSpPr>
        <p:spPr>
          <a:xfrm>
            <a:off x="5420117" y="1077980"/>
            <a:ext cx="1985254" cy="6130717"/>
          </a:xfrm>
          <a:prstGeom prst="rect">
            <a:avLst/>
          </a:prstGeom>
        </p:spPr>
        <p:txBody>
          <a:bodyPr lIns="0" tIns="0" rIns="0" bIns="0" rtlCol="0" anchor="t">
            <a:spAutoFit/>
          </a:bodyPr>
          <a:lstStyle/>
          <a:p>
            <a:pPr algn="r">
              <a:lnSpc>
                <a:spcPts val="2409"/>
              </a:lnSpc>
            </a:pPr>
            <a:r>
              <a:rPr lang="en-US" sz="1451" dirty="0">
                <a:solidFill>
                  <a:srgbClr val="000000"/>
                </a:solidFill>
                <a:latin typeface="Poppins"/>
                <a:ea typeface="Poppins"/>
                <a:cs typeface="Poppins"/>
                <a:sym typeface="Poppins"/>
              </a:rPr>
              <a:t>Auckland</a:t>
            </a:r>
          </a:p>
          <a:p>
            <a:pPr algn="r">
              <a:lnSpc>
                <a:spcPts val="2409"/>
              </a:lnSpc>
            </a:pPr>
            <a:r>
              <a:rPr lang="en-US" sz="1451" dirty="0">
                <a:solidFill>
                  <a:srgbClr val="000000"/>
                </a:solidFill>
                <a:latin typeface="Poppins"/>
                <a:ea typeface="Poppins"/>
                <a:cs typeface="Poppins"/>
                <a:sym typeface="Poppins"/>
              </a:rPr>
              <a:t>Counties Manukau</a:t>
            </a:r>
          </a:p>
          <a:p>
            <a:pPr algn="r">
              <a:lnSpc>
                <a:spcPts val="2409"/>
              </a:lnSpc>
            </a:pPr>
            <a:r>
              <a:rPr lang="en-US" sz="1451" dirty="0">
                <a:solidFill>
                  <a:srgbClr val="000000"/>
                </a:solidFill>
                <a:latin typeface="Poppins"/>
                <a:ea typeface="Poppins"/>
                <a:cs typeface="Poppins"/>
                <a:sym typeface="Poppins"/>
              </a:rPr>
              <a:t>Canterbury</a:t>
            </a:r>
          </a:p>
          <a:p>
            <a:pPr algn="r">
              <a:lnSpc>
                <a:spcPts val="2409"/>
              </a:lnSpc>
            </a:pPr>
            <a:r>
              <a:rPr lang="en-US" sz="1451" dirty="0" err="1">
                <a:solidFill>
                  <a:srgbClr val="000000"/>
                </a:solidFill>
                <a:latin typeface="Poppins"/>
                <a:ea typeface="Poppins"/>
                <a:cs typeface="Poppins"/>
                <a:sym typeface="Poppins"/>
              </a:rPr>
              <a:t>Waitematā</a:t>
            </a:r>
            <a:endParaRPr lang="en-US" sz="1451" dirty="0">
              <a:solidFill>
                <a:srgbClr val="000000"/>
              </a:solidFill>
              <a:latin typeface="Poppins"/>
              <a:ea typeface="Poppins"/>
              <a:cs typeface="Poppins"/>
              <a:sym typeface="Poppins"/>
            </a:endParaRPr>
          </a:p>
          <a:p>
            <a:pPr algn="r">
              <a:lnSpc>
                <a:spcPts val="2409"/>
              </a:lnSpc>
            </a:pPr>
            <a:r>
              <a:rPr lang="en-US" sz="1451" dirty="0">
                <a:solidFill>
                  <a:srgbClr val="000000"/>
                </a:solidFill>
                <a:latin typeface="Poppins"/>
                <a:ea typeface="Poppins"/>
                <a:cs typeface="Poppins"/>
                <a:sym typeface="Poppins"/>
              </a:rPr>
              <a:t>Waikato</a:t>
            </a:r>
          </a:p>
          <a:p>
            <a:pPr algn="r">
              <a:lnSpc>
                <a:spcPts val="2409"/>
              </a:lnSpc>
            </a:pPr>
            <a:r>
              <a:rPr lang="en-US" sz="1451" dirty="0">
                <a:solidFill>
                  <a:srgbClr val="000000"/>
                </a:solidFill>
                <a:latin typeface="Poppins"/>
                <a:ea typeface="Poppins"/>
                <a:cs typeface="Poppins"/>
                <a:sym typeface="Poppins"/>
              </a:rPr>
              <a:t>Capital and Coast</a:t>
            </a:r>
          </a:p>
          <a:p>
            <a:pPr algn="r">
              <a:lnSpc>
                <a:spcPts val="2409"/>
              </a:lnSpc>
            </a:pPr>
            <a:r>
              <a:rPr lang="en-US" sz="1451" dirty="0" err="1">
                <a:solidFill>
                  <a:srgbClr val="000000"/>
                </a:solidFill>
                <a:latin typeface="Poppins"/>
                <a:ea typeface="Poppins"/>
                <a:cs typeface="Poppins"/>
                <a:sym typeface="Poppins"/>
              </a:rPr>
              <a:t>MidCentral</a:t>
            </a:r>
            <a:endParaRPr lang="en-US" sz="1451" dirty="0">
              <a:solidFill>
                <a:srgbClr val="000000"/>
              </a:solidFill>
              <a:latin typeface="Poppins"/>
              <a:ea typeface="Poppins"/>
              <a:cs typeface="Poppins"/>
              <a:sym typeface="Poppins"/>
            </a:endParaRPr>
          </a:p>
          <a:p>
            <a:pPr algn="r">
              <a:lnSpc>
                <a:spcPts val="2409"/>
              </a:lnSpc>
            </a:pPr>
            <a:r>
              <a:rPr lang="en-US" sz="1451" dirty="0">
                <a:solidFill>
                  <a:srgbClr val="000000"/>
                </a:solidFill>
                <a:latin typeface="Poppins"/>
                <a:ea typeface="Poppins"/>
                <a:cs typeface="Poppins"/>
                <a:sym typeface="Poppins"/>
              </a:rPr>
              <a:t>Southern</a:t>
            </a:r>
          </a:p>
          <a:p>
            <a:pPr algn="r">
              <a:lnSpc>
                <a:spcPts val="2409"/>
              </a:lnSpc>
            </a:pPr>
            <a:r>
              <a:rPr lang="en-US" sz="1451" dirty="0">
                <a:solidFill>
                  <a:srgbClr val="000000"/>
                </a:solidFill>
                <a:latin typeface="Poppins"/>
                <a:ea typeface="Poppins"/>
                <a:cs typeface="Poppins"/>
                <a:sym typeface="Poppins"/>
              </a:rPr>
              <a:t>Bay of Plenty</a:t>
            </a:r>
          </a:p>
          <a:p>
            <a:pPr algn="r">
              <a:lnSpc>
                <a:spcPts val="2409"/>
              </a:lnSpc>
            </a:pPr>
            <a:r>
              <a:rPr lang="en-US" sz="1451" dirty="0">
                <a:solidFill>
                  <a:srgbClr val="000000"/>
                </a:solidFill>
                <a:latin typeface="Poppins"/>
                <a:ea typeface="Poppins"/>
                <a:cs typeface="Poppins"/>
                <a:sym typeface="Poppins"/>
              </a:rPr>
              <a:t>Northland</a:t>
            </a:r>
          </a:p>
          <a:p>
            <a:pPr algn="r">
              <a:lnSpc>
                <a:spcPts val="2409"/>
              </a:lnSpc>
            </a:pPr>
            <a:r>
              <a:rPr lang="en-US" sz="1451" dirty="0">
                <a:solidFill>
                  <a:srgbClr val="000000"/>
                </a:solidFill>
                <a:latin typeface="Poppins"/>
                <a:ea typeface="Poppins"/>
                <a:cs typeface="Poppins"/>
                <a:sym typeface="Poppins"/>
              </a:rPr>
              <a:t>Hawke’s Bay</a:t>
            </a:r>
          </a:p>
          <a:p>
            <a:pPr algn="r">
              <a:lnSpc>
                <a:spcPts val="2409"/>
              </a:lnSpc>
            </a:pPr>
            <a:r>
              <a:rPr lang="en-US" sz="1451" dirty="0">
                <a:solidFill>
                  <a:srgbClr val="000000"/>
                </a:solidFill>
                <a:latin typeface="Poppins"/>
                <a:ea typeface="Poppins"/>
                <a:cs typeface="Poppins"/>
                <a:sym typeface="Poppins"/>
              </a:rPr>
              <a:t>Nelson Marlborough</a:t>
            </a:r>
          </a:p>
          <a:p>
            <a:pPr algn="r">
              <a:lnSpc>
                <a:spcPts val="2409"/>
              </a:lnSpc>
            </a:pPr>
            <a:r>
              <a:rPr lang="en-US" sz="1451" dirty="0">
                <a:solidFill>
                  <a:srgbClr val="000000"/>
                </a:solidFill>
                <a:latin typeface="Poppins"/>
                <a:ea typeface="Poppins"/>
                <a:cs typeface="Poppins"/>
                <a:sym typeface="Poppins"/>
              </a:rPr>
              <a:t>Hutt Valley</a:t>
            </a:r>
          </a:p>
          <a:p>
            <a:pPr algn="r">
              <a:lnSpc>
                <a:spcPts val="2409"/>
              </a:lnSpc>
            </a:pPr>
            <a:r>
              <a:rPr lang="en-US" sz="1451" dirty="0">
                <a:solidFill>
                  <a:srgbClr val="000000"/>
                </a:solidFill>
                <a:latin typeface="Poppins"/>
                <a:ea typeface="Poppins"/>
                <a:cs typeface="Poppins"/>
                <a:sym typeface="Poppins"/>
              </a:rPr>
              <a:t>Taranaki</a:t>
            </a:r>
          </a:p>
          <a:p>
            <a:pPr algn="r">
              <a:lnSpc>
                <a:spcPts val="2409"/>
              </a:lnSpc>
            </a:pPr>
            <a:r>
              <a:rPr lang="en-US" sz="1451" dirty="0">
                <a:solidFill>
                  <a:srgbClr val="000000"/>
                </a:solidFill>
                <a:latin typeface="Poppins"/>
                <a:ea typeface="Poppins"/>
                <a:cs typeface="Poppins"/>
                <a:sym typeface="Poppins"/>
              </a:rPr>
              <a:t>Lakes</a:t>
            </a:r>
          </a:p>
          <a:p>
            <a:pPr algn="r">
              <a:lnSpc>
                <a:spcPts val="2409"/>
              </a:lnSpc>
            </a:pPr>
            <a:r>
              <a:rPr lang="en-US" sz="1451" dirty="0" err="1">
                <a:solidFill>
                  <a:srgbClr val="000000"/>
                </a:solidFill>
                <a:latin typeface="Poppins"/>
                <a:ea typeface="Poppins"/>
                <a:cs typeface="Poppins"/>
                <a:sym typeface="Poppins"/>
              </a:rPr>
              <a:t>Tairāwhiti</a:t>
            </a:r>
            <a:endParaRPr lang="en-US" sz="1451" dirty="0">
              <a:solidFill>
                <a:srgbClr val="000000"/>
              </a:solidFill>
              <a:latin typeface="Poppins"/>
              <a:ea typeface="Poppins"/>
              <a:cs typeface="Poppins"/>
              <a:sym typeface="Poppins"/>
            </a:endParaRPr>
          </a:p>
          <a:p>
            <a:pPr algn="r">
              <a:lnSpc>
                <a:spcPts val="2409"/>
              </a:lnSpc>
            </a:pPr>
            <a:r>
              <a:rPr lang="en-US" sz="1451" dirty="0">
                <a:solidFill>
                  <a:srgbClr val="000000"/>
                </a:solidFill>
                <a:latin typeface="Poppins"/>
                <a:ea typeface="Poppins"/>
                <a:cs typeface="Poppins"/>
                <a:sym typeface="Poppins"/>
              </a:rPr>
              <a:t>South Canterbury</a:t>
            </a:r>
          </a:p>
          <a:p>
            <a:pPr algn="r">
              <a:lnSpc>
                <a:spcPts val="2409"/>
              </a:lnSpc>
            </a:pPr>
            <a:r>
              <a:rPr lang="en-US" sz="1451" dirty="0">
                <a:solidFill>
                  <a:srgbClr val="000000"/>
                </a:solidFill>
                <a:latin typeface="Poppins"/>
                <a:ea typeface="Poppins"/>
                <a:cs typeface="Poppins"/>
                <a:sym typeface="Poppins"/>
              </a:rPr>
              <a:t>Whanganui</a:t>
            </a:r>
          </a:p>
          <a:p>
            <a:pPr algn="r">
              <a:lnSpc>
                <a:spcPts val="2409"/>
              </a:lnSpc>
            </a:pPr>
            <a:r>
              <a:rPr lang="en-US" sz="1451" dirty="0">
                <a:solidFill>
                  <a:srgbClr val="000000"/>
                </a:solidFill>
                <a:latin typeface="Poppins"/>
                <a:ea typeface="Poppins"/>
                <a:cs typeface="Poppins"/>
                <a:sym typeface="Poppins"/>
              </a:rPr>
              <a:t>Wairarapa</a:t>
            </a:r>
          </a:p>
          <a:p>
            <a:pPr algn="r">
              <a:lnSpc>
                <a:spcPts val="2409"/>
              </a:lnSpc>
            </a:pPr>
            <a:r>
              <a:rPr lang="en-US" sz="1451" dirty="0">
                <a:solidFill>
                  <a:srgbClr val="000000"/>
                </a:solidFill>
                <a:latin typeface="Poppins"/>
                <a:ea typeface="Poppins"/>
                <a:cs typeface="Poppins"/>
                <a:sym typeface="Poppins"/>
              </a:rPr>
              <a:t>West Coast</a:t>
            </a:r>
          </a:p>
        </p:txBody>
      </p:sp>
      <p:grpSp>
        <p:nvGrpSpPr>
          <p:cNvPr id="15" name="Group 15"/>
          <p:cNvGrpSpPr/>
          <p:nvPr/>
        </p:nvGrpSpPr>
        <p:grpSpPr>
          <a:xfrm>
            <a:off x="4880523" y="7438104"/>
            <a:ext cx="10205532" cy="7008270"/>
            <a:chOff x="0" y="0"/>
            <a:chExt cx="5176800" cy="3554975"/>
          </a:xfrm>
        </p:grpSpPr>
        <p:sp>
          <p:nvSpPr>
            <p:cNvPr id="16" name="Freeform 16"/>
            <p:cNvSpPr/>
            <p:nvPr/>
          </p:nvSpPr>
          <p:spPr>
            <a:xfrm>
              <a:off x="0" y="0"/>
              <a:ext cx="5176800" cy="3554975"/>
            </a:xfrm>
            <a:custGeom>
              <a:avLst/>
              <a:gdLst/>
              <a:ahLst/>
              <a:cxnLst/>
              <a:rect l="l" t="t" r="r" b="b"/>
              <a:pathLst>
                <a:path w="5176800" h="3554975">
                  <a:moveTo>
                    <a:pt x="12896" y="0"/>
                  </a:moveTo>
                  <a:lnTo>
                    <a:pt x="5163904" y="0"/>
                  </a:lnTo>
                  <a:cubicBezTo>
                    <a:pt x="5171026" y="0"/>
                    <a:pt x="5176800" y="5774"/>
                    <a:pt x="5176800" y="12896"/>
                  </a:cubicBezTo>
                  <a:lnTo>
                    <a:pt x="5176800" y="3542079"/>
                  </a:lnTo>
                  <a:cubicBezTo>
                    <a:pt x="5176800" y="3545499"/>
                    <a:pt x="5175441" y="3548779"/>
                    <a:pt x="5173023" y="3551198"/>
                  </a:cubicBezTo>
                  <a:cubicBezTo>
                    <a:pt x="5170604" y="3553616"/>
                    <a:pt x="5167324" y="3554975"/>
                    <a:pt x="5163904" y="3554975"/>
                  </a:cubicBezTo>
                  <a:lnTo>
                    <a:pt x="12896" y="3554975"/>
                  </a:lnTo>
                  <a:cubicBezTo>
                    <a:pt x="9476" y="3554975"/>
                    <a:pt x="6196" y="3553616"/>
                    <a:pt x="3777" y="3551198"/>
                  </a:cubicBezTo>
                  <a:cubicBezTo>
                    <a:pt x="1359" y="3548779"/>
                    <a:pt x="0" y="3545499"/>
                    <a:pt x="0" y="3542079"/>
                  </a:cubicBezTo>
                  <a:lnTo>
                    <a:pt x="0" y="12896"/>
                  </a:lnTo>
                  <a:cubicBezTo>
                    <a:pt x="0" y="9476"/>
                    <a:pt x="1359" y="6196"/>
                    <a:pt x="3777" y="3777"/>
                  </a:cubicBezTo>
                  <a:cubicBezTo>
                    <a:pt x="6196" y="1359"/>
                    <a:pt x="9476" y="0"/>
                    <a:pt x="12896" y="0"/>
                  </a:cubicBezTo>
                  <a:close/>
                </a:path>
              </a:pathLst>
            </a:custGeom>
            <a:solidFill>
              <a:srgbClr val="F6F4EC"/>
            </a:solidFill>
          </p:spPr>
          <p:txBody>
            <a:bodyPr/>
            <a:lstStyle/>
            <a:p>
              <a:endParaRPr lang="en-NZ"/>
            </a:p>
          </p:txBody>
        </p:sp>
        <p:sp>
          <p:nvSpPr>
            <p:cNvPr id="17" name="TextBox 17"/>
            <p:cNvSpPr txBox="1"/>
            <p:nvPr/>
          </p:nvSpPr>
          <p:spPr>
            <a:xfrm>
              <a:off x="0" y="-19050"/>
              <a:ext cx="5176800" cy="3574025"/>
            </a:xfrm>
            <a:prstGeom prst="rect">
              <a:avLst/>
            </a:prstGeom>
          </p:spPr>
          <p:txBody>
            <a:bodyPr lIns="26008" tIns="26008" rIns="26008" bIns="26008" rtlCol="0" anchor="ctr"/>
            <a:lstStyle/>
            <a:p>
              <a:pPr algn="ctr">
                <a:lnSpc>
                  <a:spcPts val="1361"/>
                </a:lnSpc>
              </a:pPr>
              <a:endParaRPr/>
            </a:p>
          </p:txBody>
        </p:sp>
      </p:grpSp>
      <p:pic>
        <p:nvPicPr>
          <p:cNvPr id="18" name="Picture 18" descr="Line graph showing performance"/>
          <p:cNvPicPr>
            <a:picLocks noChangeAspect="1"/>
          </p:cNvPicPr>
          <p:nvPr/>
        </p:nvPicPr>
        <p:blipFill>
          <a:blip r:embed="rId4"/>
          <a:stretch>
            <a:fillRect/>
          </a:stretch>
        </p:blipFill>
        <p:spPr>
          <a:xfrm>
            <a:off x="3940636" y="6438518"/>
            <a:ext cx="11995058" cy="5411138"/>
          </a:xfrm>
          <a:prstGeom prst="rect">
            <a:avLst/>
          </a:prstGeom>
        </p:spPr>
      </p:pic>
      <p:grpSp>
        <p:nvGrpSpPr>
          <p:cNvPr id="19" name="Group 19"/>
          <p:cNvGrpSpPr/>
          <p:nvPr/>
        </p:nvGrpSpPr>
        <p:grpSpPr>
          <a:xfrm>
            <a:off x="6715573" y="10728653"/>
            <a:ext cx="7818569" cy="495649"/>
            <a:chOff x="0" y="-19050"/>
            <a:chExt cx="10424759" cy="660865"/>
          </a:xfrm>
        </p:grpSpPr>
        <p:sp>
          <p:nvSpPr>
            <p:cNvPr id="20" name="TextBox 20"/>
            <p:cNvSpPr txBox="1"/>
            <p:nvPr/>
          </p:nvSpPr>
          <p:spPr>
            <a:xfrm>
              <a:off x="0" y="-19049"/>
              <a:ext cx="647020" cy="660864"/>
            </a:xfrm>
            <a:prstGeom prst="rect">
              <a:avLst/>
            </a:prstGeom>
          </p:spPr>
          <p:txBody>
            <a:bodyPr lIns="0" tIns="0" rIns="0" bIns="0" rtlCol="0" anchor="t">
              <a:spAutoFit/>
            </a:bodyPr>
            <a:lstStyle/>
            <a:p>
              <a:pPr algn="ctr">
                <a:lnSpc>
                  <a:spcPts val="1980"/>
                </a:lnSpc>
              </a:pPr>
              <a:r>
                <a:rPr lang="en-US" sz="1414">
                  <a:solidFill>
                    <a:srgbClr val="000000"/>
                  </a:solidFill>
                  <a:latin typeface="Canva Sans"/>
                  <a:ea typeface="Canva Sans"/>
                  <a:cs typeface="Canva Sans"/>
                  <a:sym typeface="Canva Sans"/>
                </a:rPr>
                <a:t>20/21</a:t>
              </a:r>
            </a:p>
          </p:txBody>
        </p:sp>
        <p:sp>
          <p:nvSpPr>
            <p:cNvPr id="21" name="TextBox 21"/>
            <p:cNvSpPr txBox="1"/>
            <p:nvPr/>
          </p:nvSpPr>
          <p:spPr>
            <a:xfrm>
              <a:off x="2477869" y="-19050"/>
              <a:ext cx="618597" cy="318891"/>
            </a:xfrm>
            <a:prstGeom prst="rect">
              <a:avLst/>
            </a:prstGeom>
          </p:spPr>
          <p:txBody>
            <a:bodyPr lIns="0" tIns="0" rIns="0" bIns="0" rtlCol="0" anchor="t">
              <a:spAutoFit/>
            </a:bodyPr>
            <a:lstStyle/>
            <a:p>
              <a:pPr algn="ctr">
                <a:lnSpc>
                  <a:spcPts val="1980"/>
                </a:lnSpc>
              </a:pPr>
              <a:r>
                <a:rPr lang="en-US" sz="1414">
                  <a:solidFill>
                    <a:srgbClr val="000000"/>
                  </a:solidFill>
                  <a:latin typeface="Canva Sans"/>
                  <a:ea typeface="Canva Sans"/>
                  <a:cs typeface="Canva Sans"/>
                  <a:sym typeface="Canva Sans"/>
                </a:rPr>
                <a:t>21/22</a:t>
              </a:r>
            </a:p>
          </p:txBody>
        </p:sp>
        <p:sp>
          <p:nvSpPr>
            <p:cNvPr id="22" name="TextBox 22"/>
            <p:cNvSpPr txBox="1"/>
            <p:nvPr/>
          </p:nvSpPr>
          <p:spPr>
            <a:xfrm>
              <a:off x="4937561" y="-19050"/>
              <a:ext cx="625637" cy="660865"/>
            </a:xfrm>
            <a:prstGeom prst="rect">
              <a:avLst/>
            </a:prstGeom>
          </p:spPr>
          <p:txBody>
            <a:bodyPr lIns="0" tIns="0" rIns="0" bIns="0" rtlCol="0" anchor="t">
              <a:spAutoFit/>
            </a:bodyPr>
            <a:lstStyle/>
            <a:p>
              <a:pPr algn="ctr">
                <a:lnSpc>
                  <a:spcPts val="1980"/>
                </a:lnSpc>
              </a:pPr>
              <a:r>
                <a:rPr lang="en-US" sz="1414">
                  <a:solidFill>
                    <a:srgbClr val="000000"/>
                  </a:solidFill>
                  <a:latin typeface="Canva Sans"/>
                  <a:ea typeface="Canva Sans"/>
                  <a:cs typeface="Canva Sans"/>
                  <a:sym typeface="Canva Sans"/>
                </a:rPr>
                <a:t>22/23</a:t>
              </a:r>
            </a:p>
          </p:txBody>
        </p:sp>
        <p:sp>
          <p:nvSpPr>
            <p:cNvPr id="23" name="TextBox 23"/>
            <p:cNvSpPr txBox="1"/>
            <p:nvPr/>
          </p:nvSpPr>
          <p:spPr>
            <a:xfrm>
              <a:off x="7409328" y="-19050"/>
              <a:ext cx="632676" cy="660865"/>
            </a:xfrm>
            <a:prstGeom prst="rect">
              <a:avLst/>
            </a:prstGeom>
          </p:spPr>
          <p:txBody>
            <a:bodyPr lIns="0" tIns="0" rIns="0" bIns="0" rtlCol="0" anchor="t">
              <a:spAutoFit/>
            </a:bodyPr>
            <a:lstStyle/>
            <a:p>
              <a:pPr algn="ctr">
                <a:lnSpc>
                  <a:spcPts val="1980"/>
                </a:lnSpc>
              </a:pPr>
              <a:r>
                <a:rPr lang="en-US" sz="1414">
                  <a:solidFill>
                    <a:srgbClr val="000000"/>
                  </a:solidFill>
                  <a:latin typeface="Canva Sans"/>
                  <a:ea typeface="Canva Sans"/>
                  <a:cs typeface="Canva Sans"/>
                  <a:sym typeface="Canva Sans"/>
                </a:rPr>
                <a:t>23/24</a:t>
              </a:r>
            </a:p>
          </p:txBody>
        </p:sp>
        <p:sp>
          <p:nvSpPr>
            <p:cNvPr id="24" name="TextBox 24"/>
            <p:cNvSpPr txBox="1"/>
            <p:nvPr/>
          </p:nvSpPr>
          <p:spPr>
            <a:xfrm>
              <a:off x="9790034" y="-19050"/>
              <a:ext cx="634725" cy="660865"/>
            </a:xfrm>
            <a:prstGeom prst="rect">
              <a:avLst/>
            </a:prstGeom>
          </p:spPr>
          <p:txBody>
            <a:bodyPr lIns="0" tIns="0" rIns="0" bIns="0" rtlCol="0" anchor="t">
              <a:spAutoFit/>
            </a:bodyPr>
            <a:lstStyle/>
            <a:p>
              <a:pPr algn="ctr">
                <a:lnSpc>
                  <a:spcPts val="1980"/>
                </a:lnSpc>
              </a:pPr>
              <a:r>
                <a:rPr lang="en-US" sz="1414">
                  <a:solidFill>
                    <a:srgbClr val="000000"/>
                  </a:solidFill>
                  <a:latin typeface="Canva Sans"/>
                  <a:ea typeface="Canva Sans"/>
                  <a:cs typeface="Canva Sans"/>
                  <a:sym typeface="Canva Sans"/>
                </a:rPr>
                <a:t>24/25</a:t>
              </a:r>
            </a:p>
          </p:txBody>
        </p:sp>
      </p:grpSp>
      <p:sp>
        <p:nvSpPr>
          <p:cNvPr id="25" name="TextBox 25"/>
          <p:cNvSpPr txBox="1"/>
          <p:nvPr/>
        </p:nvSpPr>
        <p:spPr>
          <a:xfrm>
            <a:off x="12537462" y="8521190"/>
            <a:ext cx="361042" cy="248914"/>
          </a:xfrm>
          <a:prstGeom prst="rect">
            <a:avLst/>
          </a:prstGeom>
        </p:spPr>
        <p:txBody>
          <a:bodyPr lIns="0" tIns="0" rIns="0" bIns="0" rtlCol="0" anchor="t">
            <a:spAutoFit/>
          </a:bodyPr>
          <a:lstStyle/>
          <a:p>
            <a:pPr algn="ctr">
              <a:lnSpc>
                <a:spcPts val="1037"/>
              </a:lnSpc>
            </a:pPr>
            <a:r>
              <a:rPr lang="en-US" sz="740">
                <a:solidFill>
                  <a:srgbClr val="000000"/>
                </a:solidFill>
                <a:latin typeface="Canva Sans"/>
                <a:ea typeface="Canva Sans"/>
                <a:cs typeface="Canva Sans"/>
                <a:sym typeface="Canva Sans"/>
              </a:rPr>
              <a:t>192,805</a:t>
            </a:r>
          </a:p>
        </p:txBody>
      </p:sp>
      <p:sp>
        <p:nvSpPr>
          <p:cNvPr id="26" name="TextBox 26"/>
          <p:cNvSpPr txBox="1"/>
          <p:nvPr/>
        </p:nvSpPr>
        <p:spPr>
          <a:xfrm>
            <a:off x="14338386" y="8411708"/>
            <a:ext cx="391513" cy="248914"/>
          </a:xfrm>
          <a:prstGeom prst="rect">
            <a:avLst/>
          </a:prstGeom>
        </p:spPr>
        <p:txBody>
          <a:bodyPr lIns="0" tIns="0" rIns="0" bIns="0" rtlCol="0" anchor="t">
            <a:spAutoFit/>
          </a:bodyPr>
          <a:lstStyle/>
          <a:p>
            <a:pPr algn="ctr">
              <a:lnSpc>
                <a:spcPts val="1037"/>
              </a:lnSpc>
            </a:pPr>
            <a:r>
              <a:rPr lang="en-US" sz="740">
                <a:solidFill>
                  <a:srgbClr val="000000"/>
                </a:solidFill>
                <a:latin typeface="Canva Sans"/>
                <a:ea typeface="Canva Sans"/>
                <a:cs typeface="Canva Sans"/>
                <a:sym typeface="Canva Sans"/>
              </a:rPr>
              <a:t>200,400</a:t>
            </a:r>
          </a:p>
        </p:txBody>
      </p:sp>
      <p:sp>
        <p:nvSpPr>
          <p:cNvPr id="27" name="TextBox 27"/>
          <p:cNvSpPr txBox="1"/>
          <p:nvPr/>
        </p:nvSpPr>
        <p:spPr>
          <a:xfrm>
            <a:off x="12547540" y="8913705"/>
            <a:ext cx="340895" cy="248914"/>
          </a:xfrm>
          <a:prstGeom prst="rect">
            <a:avLst/>
          </a:prstGeom>
        </p:spPr>
        <p:txBody>
          <a:bodyPr lIns="0" tIns="0" rIns="0" bIns="0" rtlCol="0" anchor="t">
            <a:spAutoFit/>
          </a:bodyPr>
          <a:lstStyle/>
          <a:p>
            <a:pPr algn="ctr">
              <a:lnSpc>
                <a:spcPts val="1037"/>
              </a:lnSpc>
            </a:pPr>
            <a:r>
              <a:rPr lang="en-US" sz="740">
                <a:solidFill>
                  <a:srgbClr val="000000"/>
                </a:solidFill>
                <a:latin typeface="Canva Sans"/>
                <a:ea typeface="Canva Sans"/>
                <a:cs typeface="Canva Sans"/>
                <a:sym typeface="Canva Sans"/>
              </a:rPr>
              <a:t>166,157</a:t>
            </a:r>
          </a:p>
        </p:txBody>
      </p:sp>
      <p:sp>
        <p:nvSpPr>
          <p:cNvPr id="28" name="TextBox 28"/>
          <p:cNvSpPr txBox="1"/>
          <p:nvPr/>
        </p:nvSpPr>
        <p:spPr>
          <a:xfrm>
            <a:off x="14374894" y="8913705"/>
            <a:ext cx="348814" cy="248914"/>
          </a:xfrm>
          <a:prstGeom prst="rect">
            <a:avLst/>
          </a:prstGeom>
        </p:spPr>
        <p:txBody>
          <a:bodyPr lIns="0" tIns="0" rIns="0" bIns="0" rtlCol="0" anchor="t">
            <a:spAutoFit/>
          </a:bodyPr>
          <a:lstStyle/>
          <a:p>
            <a:pPr algn="ctr">
              <a:lnSpc>
                <a:spcPts val="1037"/>
              </a:lnSpc>
            </a:pPr>
            <a:r>
              <a:rPr lang="en-US" sz="740">
                <a:solidFill>
                  <a:srgbClr val="000000"/>
                </a:solidFill>
                <a:latin typeface="Canva Sans"/>
                <a:ea typeface="Canva Sans"/>
                <a:cs typeface="Canva Sans"/>
                <a:sym typeface="Canva Sans"/>
              </a:rPr>
              <a:t>167,069</a:t>
            </a:r>
          </a:p>
        </p:txBody>
      </p:sp>
      <p:sp>
        <p:nvSpPr>
          <p:cNvPr id="29" name="AutoShape 29"/>
          <p:cNvSpPr/>
          <p:nvPr/>
        </p:nvSpPr>
        <p:spPr>
          <a:xfrm>
            <a:off x="7916714" y="10459877"/>
            <a:ext cx="0" cy="780382"/>
          </a:xfrm>
          <a:prstGeom prst="line">
            <a:avLst/>
          </a:prstGeom>
          <a:ln w="28575" cap="flat">
            <a:solidFill>
              <a:srgbClr val="000000"/>
            </a:solidFill>
            <a:prstDash val="sysDot"/>
            <a:headEnd type="none" w="sm" len="sm"/>
            <a:tailEnd type="none" w="sm" len="sm"/>
          </a:ln>
        </p:spPr>
        <p:txBody>
          <a:bodyPr/>
          <a:lstStyle/>
          <a:p>
            <a:endParaRPr lang="en-NZ"/>
          </a:p>
        </p:txBody>
      </p:sp>
      <p:sp>
        <p:nvSpPr>
          <p:cNvPr id="30" name="AutoShape 30"/>
          <p:cNvSpPr/>
          <p:nvPr/>
        </p:nvSpPr>
        <p:spPr>
          <a:xfrm>
            <a:off x="9745158" y="10459877"/>
            <a:ext cx="0" cy="780382"/>
          </a:xfrm>
          <a:prstGeom prst="line">
            <a:avLst/>
          </a:prstGeom>
          <a:ln w="28575" cap="flat">
            <a:solidFill>
              <a:srgbClr val="000000"/>
            </a:solidFill>
            <a:prstDash val="sysDot"/>
            <a:headEnd type="none" w="sm" len="sm"/>
            <a:tailEnd type="none" w="sm" len="sm"/>
          </a:ln>
        </p:spPr>
        <p:txBody>
          <a:bodyPr/>
          <a:lstStyle/>
          <a:p>
            <a:endParaRPr lang="en-NZ"/>
          </a:p>
        </p:txBody>
      </p:sp>
      <p:sp>
        <p:nvSpPr>
          <p:cNvPr id="31" name="AutoShape 31"/>
          <p:cNvSpPr/>
          <p:nvPr/>
        </p:nvSpPr>
        <p:spPr>
          <a:xfrm>
            <a:off x="11573423" y="10459877"/>
            <a:ext cx="0" cy="780382"/>
          </a:xfrm>
          <a:prstGeom prst="line">
            <a:avLst/>
          </a:prstGeom>
          <a:ln w="28575" cap="flat">
            <a:solidFill>
              <a:srgbClr val="000000"/>
            </a:solidFill>
            <a:prstDash val="sysDot"/>
            <a:headEnd type="none" w="sm" len="sm"/>
            <a:tailEnd type="none" w="sm" len="sm"/>
          </a:ln>
        </p:spPr>
        <p:txBody>
          <a:bodyPr/>
          <a:lstStyle/>
          <a:p>
            <a:endParaRPr lang="en-NZ"/>
          </a:p>
        </p:txBody>
      </p:sp>
      <p:sp>
        <p:nvSpPr>
          <p:cNvPr id="32" name="AutoShape 32"/>
          <p:cNvSpPr/>
          <p:nvPr/>
        </p:nvSpPr>
        <p:spPr>
          <a:xfrm>
            <a:off x="13401687" y="10459877"/>
            <a:ext cx="0" cy="780382"/>
          </a:xfrm>
          <a:prstGeom prst="line">
            <a:avLst/>
          </a:prstGeom>
          <a:ln w="28575" cap="flat">
            <a:solidFill>
              <a:srgbClr val="000000"/>
            </a:solidFill>
            <a:prstDash val="sysDot"/>
            <a:headEnd type="none" w="sm" len="sm"/>
            <a:tailEnd type="none" w="sm" len="sm"/>
          </a:ln>
        </p:spPr>
        <p:txBody>
          <a:bodyPr/>
          <a:lstStyle/>
          <a:p>
            <a:endParaRPr lang="en-NZ"/>
          </a:p>
        </p:txBody>
      </p:sp>
      <p:sp>
        <p:nvSpPr>
          <p:cNvPr id="33" name="TextBox 33"/>
          <p:cNvSpPr txBox="1"/>
          <p:nvPr/>
        </p:nvSpPr>
        <p:spPr>
          <a:xfrm>
            <a:off x="5018176" y="11268832"/>
            <a:ext cx="10054966" cy="3402150"/>
          </a:xfrm>
          <a:prstGeom prst="rect">
            <a:avLst/>
          </a:prstGeom>
        </p:spPr>
        <p:txBody>
          <a:bodyPr lIns="0" tIns="0" rIns="0" bIns="0" rtlCol="0" anchor="t">
            <a:spAutoFit/>
          </a:bodyPr>
          <a:lstStyle/>
          <a:p>
            <a:pPr>
              <a:lnSpc>
                <a:spcPts val="1399"/>
              </a:lnSpc>
            </a:pPr>
            <a:r>
              <a:rPr lang="en-US" sz="999">
                <a:solidFill>
                  <a:srgbClr val="000000"/>
                </a:solidFill>
                <a:latin typeface="Poppins"/>
                <a:ea typeface="Poppins"/>
                <a:cs typeface="Poppins"/>
                <a:sym typeface="Poppins"/>
              </a:rPr>
              <a:t>The pandemic has had a long-lasting impact on the provision of planned care. The FSA waitlist has nearly doubled since Q1 2020/21, while our output (number seen per quarter) has remained relatively constant. The number of people on the FSA waitlist at the end of Q3 increased by 3.94% compared with the same quarter last year. In Q3 this year we saw a 0.55% increase in the number of FSAs delivered compared to last year. </a:t>
            </a:r>
          </a:p>
          <a:p>
            <a:pPr>
              <a:lnSpc>
                <a:spcPts val="1399"/>
              </a:lnSpc>
            </a:pPr>
            <a:r>
              <a:rPr lang="en-US" sz="999">
                <a:solidFill>
                  <a:srgbClr val="000000"/>
                </a:solidFill>
                <a:latin typeface="Poppins"/>
                <a:ea typeface="Poppins"/>
                <a:cs typeface="Poppins"/>
                <a:sym typeface="Poppins"/>
              </a:rPr>
              <a:t>The total FSA wait list numbers peaked in January 2025, and this has been reducing each week since then. The number of patients waiting longer than 4 months for their FSA has also reduced and continues to trend downwards.</a:t>
            </a:r>
          </a:p>
          <a:p>
            <a:pPr>
              <a:lnSpc>
                <a:spcPts val="1399"/>
              </a:lnSpc>
            </a:pPr>
            <a:r>
              <a:rPr lang="en-US" sz="999">
                <a:solidFill>
                  <a:srgbClr val="000000"/>
                </a:solidFill>
                <a:latin typeface="Poppins"/>
                <a:ea typeface="Poppins"/>
                <a:cs typeface="Poppins"/>
                <a:sym typeface="Poppins"/>
              </a:rPr>
              <a:t>Since the reintroduction of Health Targets in June 2024 we have sharpened our focus on operational performance – with concerted effort on managing our turn rates (i.e. to ensure more patients are seen – and removed from FSA waitlists - than added to them), booking routine priority patients in order of time spent waiting, and validating the accuracy of waitlists. We have created increased capacity by shifting follow-up appointments after elective treatment to be patient-directed; re-designed clinical pathways to better utilise the skills of Allied Health professionals (such as physiotherapists) to undertake FSAs; and developed standardised waitlist management guidance to ensure our approach to managing people on waitlists is consistent around the country.</a:t>
            </a:r>
          </a:p>
          <a:p>
            <a:pPr>
              <a:lnSpc>
                <a:spcPts val="1399"/>
              </a:lnSpc>
            </a:pPr>
            <a:r>
              <a:rPr lang="en-US" sz="999">
                <a:solidFill>
                  <a:srgbClr val="000000"/>
                </a:solidFill>
                <a:latin typeface="Poppins"/>
                <a:ea typeface="Poppins"/>
                <a:cs typeface="Poppins"/>
                <a:sym typeface="Poppins"/>
              </a:rPr>
              <a:t>Improved data validation activity commenced late in quarter three and we are seeing this in improved FSA health target performance into quarter four. Data validation is happening through direct contact with patients (via email, text and phone calls) and data cleansing. As at 1 June 2025 we have confirmed and validated details for 27,490 patients who have been waiting longer than 4 months for their FSA. Regions continue to focus on performance in the largest volume services and the longest waiting patients.</a:t>
            </a:r>
          </a:p>
          <a:p>
            <a:pPr>
              <a:lnSpc>
                <a:spcPts val="1399"/>
              </a:lnSpc>
            </a:pPr>
            <a:r>
              <a:rPr lang="en-US" sz="999">
                <a:solidFill>
                  <a:srgbClr val="000000"/>
                </a:solidFill>
                <a:latin typeface="Poppins"/>
                <a:ea typeface="Poppins"/>
                <a:cs typeface="Poppins"/>
                <a:sym typeface="Poppins"/>
              </a:rPr>
              <a:t>During quarter three, there was also a focus on improving the consistency of how waiting lists are managed and patients are booked for appointments. This focus continues through into quarter four with the improvement reflected in both health target performance and wait list numbers. In quarter four and beyond we will also focus on reducing unwarranted variation in access, via methods to harmonise the criteria used across the country to determine if someone is accepted onto a waitlist (or not) for an FSA.</a:t>
            </a:r>
          </a:p>
          <a:p>
            <a:pPr>
              <a:lnSpc>
                <a:spcPts val="1399"/>
              </a:lnSpc>
            </a:pPr>
            <a:endParaRPr lang="en-US" sz="999">
              <a:solidFill>
                <a:srgbClr val="000000"/>
              </a:solidFill>
              <a:latin typeface="Poppins"/>
              <a:ea typeface="Poppins"/>
              <a:cs typeface="Poppins"/>
              <a:sym typeface="Poppins"/>
            </a:endParaRPr>
          </a:p>
        </p:txBody>
      </p:sp>
      <p:grpSp>
        <p:nvGrpSpPr>
          <p:cNvPr id="34" name="Group 34"/>
          <p:cNvGrpSpPr/>
          <p:nvPr/>
        </p:nvGrpSpPr>
        <p:grpSpPr>
          <a:xfrm>
            <a:off x="12774382" y="4820753"/>
            <a:ext cx="2298767" cy="682103"/>
            <a:chOff x="0" y="-85725"/>
            <a:chExt cx="3065022" cy="909472"/>
          </a:xfrm>
        </p:grpSpPr>
        <p:grpSp>
          <p:nvGrpSpPr>
            <p:cNvPr id="35" name="Group 35"/>
            <p:cNvGrpSpPr/>
            <p:nvPr/>
          </p:nvGrpSpPr>
          <p:grpSpPr>
            <a:xfrm>
              <a:off x="0" y="305902"/>
              <a:ext cx="388489" cy="194245"/>
              <a:chOff x="0" y="0"/>
              <a:chExt cx="812800" cy="406400"/>
            </a:xfrm>
          </p:grpSpPr>
          <p:sp>
            <p:nvSpPr>
              <p:cNvPr id="36" name="Freeform 36"/>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660033"/>
              </a:solidFill>
            </p:spPr>
            <p:txBody>
              <a:bodyPr/>
              <a:lstStyle/>
              <a:p>
                <a:endParaRPr lang="en-NZ"/>
              </a:p>
            </p:txBody>
          </p:sp>
          <p:sp>
            <p:nvSpPr>
              <p:cNvPr id="37" name="TextBox 37"/>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38" name="TextBox 38"/>
            <p:cNvSpPr txBox="1"/>
            <p:nvPr/>
          </p:nvSpPr>
          <p:spPr>
            <a:xfrm>
              <a:off x="0" y="-85725"/>
              <a:ext cx="1553956" cy="304528"/>
            </a:xfrm>
            <a:prstGeom prst="rect">
              <a:avLst/>
            </a:prstGeom>
          </p:spPr>
          <p:txBody>
            <a:bodyPr lIns="0" tIns="0" rIns="0" bIns="0" rtlCol="0" anchor="t">
              <a:spAutoFit/>
            </a:bodyPr>
            <a:lstStyle/>
            <a:p>
              <a:pPr>
                <a:lnSpc>
                  <a:spcPts val="1966"/>
                </a:lnSpc>
              </a:pPr>
              <a:r>
                <a:rPr lang="en-US" sz="1003" b="1">
                  <a:solidFill>
                    <a:srgbClr val="000000"/>
                  </a:solidFill>
                  <a:latin typeface="Poppins Bold"/>
                  <a:ea typeface="Poppins Bold"/>
                  <a:cs typeface="Poppins Bold"/>
                  <a:sym typeface="Poppins Bold"/>
                </a:rPr>
                <a:t>LEGEND</a:t>
              </a:r>
            </a:p>
          </p:txBody>
        </p:sp>
        <p:grpSp>
          <p:nvGrpSpPr>
            <p:cNvPr id="39" name="Group 39"/>
            <p:cNvGrpSpPr/>
            <p:nvPr/>
          </p:nvGrpSpPr>
          <p:grpSpPr>
            <a:xfrm>
              <a:off x="352002" y="305902"/>
              <a:ext cx="388489" cy="194245"/>
              <a:chOff x="0" y="0"/>
              <a:chExt cx="812800" cy="406400"/>
            </a:xfrm>
          </p:grpSpPr>
          <p:sp>
            <p:nvSpPr>
              <p:cNvPr id="40" name="Freeform 4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15284C"/>
              </a:solidFill>
            </p:spPr>
            <p:txBody>
              <a:bodyPr/>
              <a:lstStyle/>
              <a:p>
                <a:endParaRPr lang="en-NZ"/>
              </a:p>
            </p:txBody>
          </p:sp>
          <p:sp>
            <p:nvSpPr>
              <p:cNvPr id="41" name="TextBox 41"/>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42" name="Group 42"/>
            <p:cNvGrpSpPr/>
            <p:nvPr/>
          </p:nvGrpSpPr>
          <p:grpSpPr>
            <a:xfrm>
              <a:off x="692492" y="305902"/>
              <a:ext cx="388489" cy="194245"/>
              <a:chOff x="0" y="0"/>
              <a:chExt cx="812800" cy="406400"/>
            </a:xfrm>
          </p:grpSpPr>
          <p:sp>
            <p:nvSpPr>
              <p:cNvPr id="43" name="Freeform 4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C818F"/>
              </a:solidFill>
            </p:spPr>
            <p:txBody>
              <a:bodyPr/>
              <a:lstStyle/>
              <a:p>
                <a:endParaRPr lang="en-NZ"/>
              </a:p>
            </p:txBody>
          </p:sp>
          <p:sp>
            <p:nvSpPr>
              <p:cNvPr id="44" name="TextBox 44"/>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45" name="Group 45"/>
            <p:cNvGrpSpPr/>
            <p:nvPr/>
          </p:nvGrpSpPr>
          <p:grpSpPr>
            <a:xfrm>
              <a:off x="1032981" y="305902"/>
              <a:ext cx="388489" cy="194245"/>
              <a:chOff x="0" y="0"/>
              <a:chExt cx="812800" cy="406400"/>
            </a:xfrm>
          </p:grpSpPr>
          <p:sp>
            <p:nvSpPr>
              <p:cNvPr id="46" name="Freeform 46"/>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1868A1"/>
              </a:solidFill>
            </p:spPr>
            <p:txBody>
              <a:bodyPr/>
              <a:lstStyle/>
              <a:p>
                <a:endParaRPr lang="en-NZ"/>
              </a:p>
            </p:txBody>
          </p:sp>
          <p:sp>
            <p:nvSpPr>
              <p:cNvPr id="47" name="TextBox 47"/>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48" name="TextBox 48"/>
            <p:cNvSpPr txBox="1"/>
            <p:nvPr/>
          </p:nvSpPr>
          <p:spPr>
            <a:xfrm>
              <a:off x="1511066" y="216981"/>
              <a:ext cx="1553956" cy="304528"/>
            </a:xfrm>
            <a:prstGeom prst="rect">
              <a:avLst/>
            </a:prstGeom>
          </p:spPr>
          <p:txBody>
            <a:bodyPr lIns="0" tIns="0" rIns="0" bIns="0" rtlCol="0" anchor="t">
              <a:spAutoFit/>
            </a:bodyPr>
            <a:lstStyle/>
            <a:p>
              <a:pPr>
                <a:lnSpc>
                  <a:spcPts val="1966"/>
                </a:lnSpc>
              </a:pPr>
              <a:r>
                <a:rPr lang="en-US" sz="1003">
                  <a:solidFill>
                    <a:srgbClr val="000000"/>
                  </a:solidFill>
                  <a:latin typeface="Poppins"/>
                  <a:ea typeface="Poppins"/>
                  <a:cs typeface="Poppins"/>
                  <a:sym typeface="Poppins"/>
                </a:rPr>
                <a:t>Q3 24/25</a:t>
              </a:r>
            </a:p>
          </p:txBody>
        </p:sp>
        <p:grpSp>
          <p:nvGrpSpPr>
            <p:cNvPr id="49" name="Group 49"/>
            <p:cNvGrpSpPr/>
            <p:nvPr/>
          </p:nvGrpSpPr>
          <p:grpSpPr>
            <a:xfrm>
              <a:off x="0" y="608142"/>
              <a:ext cx="388489" cy="194245"/>
              <a:chOff x="0" y="0"/>
              <a:chExt cx="812800" cy="406400"/>
            </a:xfrm>
          </p:grpSpPr>
          <p:sp>
            <p:nvSpPr>
              <p:cNvPr id="50" name="Freeform 50"/>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D4265"/>
              </a:solidFill>
            </p:spPr>
            <p:txBody>
              <a:bodyPr/>
              <a:lstStyle/>
              <a:p>
                <a:endParaRPr lang="en-NZ"/>
              </a:p>
            </p:txBody>
          </p:sp>
          <p:sp>
            <p:nvSpPr>
              <p:cNvPr id="51" name="TextBox 51"/>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52" name="Group 52"/>
            <p:cNvGrpSpPr/>
            <p:nvPr/>
          </p:nvGrpSpPr>
          <p:grpSpPr>
            <a:xfrm>
              <a:off x="352002" y="608142"/>
              <a:ext cx="388489" cy="194245"/>
              <a:chOff x="0" y="0"/>
              <a:chExt cx="812800" cy="406400"/>
            </a:xfrm>
          </p:grpSpPr>
          <p:sp>
            <p:nvSpPr>
              <p:cNvPr id="53" name="Freeform 5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545D6F"/>
              </a:solidFill>
            </p:spPr>
            <p:txBody>
              <a:bodyPr/>
              <a:lstStyle/>
              <a:p>
                <a:endParaRPr lang="en-NZ"/>
              </a:p>
            </p:txBody>
          </p:sp>
          <p:sp>
            <p:nvSpPr>
              <p:cNvPr id="54" name="TextBox 54"/>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55" name="Group 55"/>
            <p:cNvGrpSpPr/>
            <p:nvPr/>
          </p:nvGrpSpPr>
          <p:grpSpPr>
            <a:xfrm>
              <a:off x="692492" y="608142"/>
              <a:ext cx="388489" cy="194245"/>
              <a:chOff x="0" y="0"/>
              <a:chExt cx="812800" cy="406400"/>
            </a:xfrm>
          </p:grpSpPr>
          <p:sp>
            <p:nvSpPr>
              <p:cNvPr id="56" name="Freeform 56"/>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DBDC4"/>
              </a:solidFill>
            </p:spPr>
            <p:txBody>
              <a:bodyPr/>
              <a:lstStyle/>
              <a:p>
                <a:endParaRPr lang="en-NZ"/>
              </a:p>
            </p:txBody>
          </p:sp>
          <p:sp>
            <p:nvSpPr>
              <p:cNvPr id="57" name="TextBox 57"/>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grpSp>
          <p:nvGrpSpPr>
            <p:cNvPr id="58" name="Group 58"/>
            <p:cNvGrpSpPr/>
            <p:nvPr/>
          </p:nvGrpSpPr>
          <p:grpSpPr>
            <a:xfrm>
              <a:off x="1032981" y="608142"/>
              <a:ext cx="388489" cy="194245"/>
              <a:chOff x="0" y="0"/>
              <a:chExt cx="812800" cy="406400"/>
            </a:xfrm>
          </p:grpSpPr>
          <p:sp>
            <p:nvSpPr>
              <p:cNvPr id="59" name="Freeform 59"/>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96BCD8"/>
              </a:solidFill>
            </p:spPr>
            <p:txBody>
              <a:bodyPr/>
              <a:lstStyle/>
              <a:p>
                <a:endParaRPr lang="en-NZ"/>
              </a:p>
            </p:txBody>
          </p:sp>
          <p:sp>
            <p:nvSpPr>
              <p:cNvPr id="60" name="TextBox 60"/>
              <p:cNvSpPr txBox="1"/>
              <p:nvPr/>
            </p:nvSpPr>
            <p:spPr>
              <a:xfrm>
                <a:off x="0" y="-57150"/>
                <a:ext cx="812800" cy="463550"/>
              </a:xfrm>
              <a:prstGeom prst="rect">
                <a:avLst/>
              </a:prstGeom>
            </p:spPr>
            <p:txBody>
              <a:bodyPr lIns="50800" tIns="50800" rIns="50800" bIns="50800" rtlCol="0" anchor="ctr"/>
              <a:lstStyle/>
              <a:p>
                <a:pPr algn="ctr">
                  <a:lnSpc>
                    <a:spcPts val="2532"/>
                  </a:lnSpc>
                </a:pPr>
                <a:endParaRPr/>
              </a:p>
            </p:txBody>
          </p:sp>
        </p:grpSp>
        <p:sp>
          <p:nvSpPr>
            <p:cNvPr id="61" name="TextBox 61"/>
            <p:cNvSpPr txBox="1"/>
            <p:nvPr/>
          </p:nvSpPr>
          <p:spPr>
            <a:xfrm>
              <a:off x="1511066" y="519219"/>
              <a:ext cx="1553954" cy="304528"/>
            </a:xfrm>
            <a:prstGeom prst="rect">
              <a:avLst/>
            </a:prstGeom>
          </p:spPr>
          <p:txBody>
            <a:bodyPr lIns="0" tIns="0" rIns="0" bIns="0" rtlCol="0" anchor="t">
              <a:spAutoFit/>
            </a:bodyPr>
            <a:lstStyle/>
            <a:p>
              <a:pPr>
                <a:lnSpc>
                  <a:spcPts val="1966"/>
                </a:lnSpc>
              </a:pPr>
              <a:r>
                <a:rPr lang="en-US" sz="1003">
                  <a:solidFill>
                    <a:srgbClr val="000000"/>
                  </a:solidFill>
                  <a:latin typeface="Poppins"/>
                  <a:ea typeface="Poppins"/>
                  <a:cs typeface="Poppins"/>
                  <a:sym typeface="Poppins"/>
                </a:rPr>
                <a:t>Q3 23/24</a:t>
              </a:r>
            </a:p>
          </p:txBody>
        </p:sp>
      </p:grpSp>
      <p:sp>
        <p:nvSpPr>
          <p:cNvPr id="62" name="TextBox 62"/>
          <p:cNvSpPr txBox="1"/>
          <p:nvPr/>
        </p:nvSpPr>
        <p:spPr>
          <a:xfrm>
            <a:off x="4940222" y="14408274"/>
            <a:ext cx="10266756" cy="530658"/>
          </a:xfrm>
          <a:prstGeom prst="rect">
            <a:avLst/>
          </a:prstGeom>
        </p:spPr>
        <p:txBody>
          <a:bodyPr lIns="0" tIns="0" rIns="0" bIns="0" rtlCol="0" anchor="t">
            <a:spAutoFit/>
          </a:bodyPr>
          <a:lstStyle/>
          <a:p>
            <a:pPr>
              <a:lnSpc>
                <a:spcPts val="1439"/>
              </a:lnSpc>
            </a:pPr>
            <a:r>
              <a:rPr lang="en-US" sz="1028" dirty="0">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39"/>
              </a:lnSpc>
            </a:pPr>
            <a:r>
              <a:rPr lang="en-US" sz="1028" dirty="0">
                <a:solidFill>
                  <a:srgbClr val="000000"/>
                </a:solidFill>
                <a:latin typeface="Poppins"/>
                <a:ea typeface="Poppins"/>
                <a:cs typeface="Poppins"/>
                <a:sym typeface="Poppins"/>
              </a:rPr>
              <a:t>See caveats: </a:t>
            </a:r>
            <a:r>
              <a:rPr lang="en-US" sz="1028" u="sng" dirty="0">
                <a:solidFill>
                  <a:srgbClr val="2F5F98"/>
                </a:solidFill>
                <a:latin typeface="Poppins"/>
                <a:ea typeface="Poppins"/>
                <a:cs typeface="Poppins"/>
                <a:sym typeface="Poppins"/>
              </a:rPr>
              <a:t>https://www.tewhatuora.govt.nz/corporate-information/planning-and-performance/health-targets/health-targets/performance </a:t>
            </a:r>
          </a:p>
        </p:txBody>
      </p:sp>
      <p:sp>
        <p:nvSpPr>
          <p:cNvPr id="63" name="TextBox 63"/>
          <p:cNvSpPr txBox="1"/>
          <p:nvPr/>
        </p:nvSpPr>
        <p:spPr>
          <a:xfrm>
            <a:off x="11645946" y="112560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-20.83%</a:t>
            </a:r>
          </a:p>
        </p:txBody>
      </p:sp>
      <p:sp>
        <p:nvSpPr>
          <p:cNvPr id="64" name="TextBox 64"/>
          <p:cNvSpPr txBox="1"/>
          <p:nvPr/>
        </p:nvSpPr>
        <p:spPr>
          <a:xfrm>
            <a:off x="10743098" y="142978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+2.86%</a:t>
            </a:r>
          </a:p>
        </p:txBody>
      </p:sp>
      <p:sp>
        <p:nvSpPr>
          <p:cNvPr id="65" name="TextBox 65"/>
          <p:cNvSpPr txBox="1"/>
          <p:nvPr/>
        </p:nvSpPr>
        <p:spPr>
          <a:xfrm>
            <a:off x="10685276" y="1733352"/>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+11.93%</a:t>
            </a:r>
          </a:p>
        </p:txBody>
      </p:sp>
      <p:sp>
        <p:nvSpPr>
          <p:cNvPr id="66" name="TextBox 66"/>
          <p:cNvSpPr txBox="1"/>
          <p:nvPr/>
        </p:nvSpPr>
        <p:spPr>
          <a:xfrm>
            <a:off x="10620229" y="2039944"/>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+11.13%</a:t>
            </a:r>
          </a:p>
        </p:txBody>
      </p:sp>
      <p:sp>
        <p:nvSpPr>
          <p:cNvPr id="67" name="TextBox 67"/>
          <p:cNvSpPr txBox="1"/>
          <p:nvPr/>
        </p:nvSpPr>
        <p:spPr>
          <a:xfrm>
            <a:off x="10496713" y="2346533"/>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+5.13%</a:t>
            </a:r>
          </a:p>
        </p:txBody>
      </p:sp>
      <p:sp>
        <p:nvSpPr>
          <p:cNvPr id="68" name="TextBox 68"/>
          <p:cNvSpPr txBox="1"/>
          <p:nvPr/>
        </p:nvSpPr>
        <p:spPr>
          <a:xfrm>
            <a:off x="10192504" y="2653123"/>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+6.83%</a:t>
            </a:r>
          </a:p>
        </p:txBody>
      </p:sp>
      <p:sp>
        <p:nvSpPr>
          <p:cNvPr id="69" name="TextBox 69"/>
          <p:cNvSpPr txBox="1"/>
          <p:nvPr/>
        </p:nvSpPr>
        <p:spPr>
          <a:xfrm>
            <a:off x="9392947" y="293885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-2.56%</a:t>
            </a:r>
          </a:p>
        </p:txBody>
      </p:sp>
      <p:sp>
        <p:nvSpPr>
          <p:cNvPr id="70" name="TextBox 70"/>
          <p:cNvSpPr txBox="1"/>
          <p:nvPr/>
        </p:nvSpPr>
        <p:spPr>
          <a:xfrm>
            <a:off x="9392947" y="325449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+1.41%</a:t>
            </a:r>
          </a:p>
        </p:txBody>
      </p:sp>
      <p:sp>
        <p:nvSpPr>
          <p:cNvPr id="71" name="TextBox 71"/>
          <p:cNvSpPr txBox="1"/>
          <p:nvPr/>
        </p:nvSpPr>
        <p:spPr>
          <a:xfrm>
            <a:off x="9392947" y="3525035"/>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+11.54%</a:t>
            </a:r>
          </a:p>
        </p:txBody>
      </p:sp>
      <p:sp>
        <p:nvSpPr>
          <p:cNvPr id="72" name="TextBox 72"/>
          <p:cNvSpPr txBox="1"/>
          <p:nvPr/>
        </p:nvSpPr>
        <p:spPr>
          <a:xfrm>
            <a:off x="9246004" y="384115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+1.29%</a:t>
            </a:r>
          </a:p>
        </p:txBody>
      </p:sp>
      <p:sp>
        <p:nvSpPr>
          <p:cNvPr id="73" name="TextBox 73"/>
          <p:cNvSpPr txBox="1"/>
          <p:nvPr/>
        </p:nvSpPr>
        <p:spPr>
          <a:xfrm>
            <a:off x="8704914" y="412486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-2.82%</a:t>
            </a:r>
          </a:p>
        </p:txBody>
      </p:sp>
      <p:sp>
        <p:nvSpPr>
          <p:cNvPr id="74" name="TextBox 74"/>
          <p:cNvSpPr txBox="1"/>
          <p:nvPr/>
        </p:nvSpPr>
        <p:spPr>
          <a:xfrm>
            <a:off x="8584674" y="4450548"/>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+15.24%</a:t>
            </a:r>
          </a:p>
        </p:txBody>
      </p:sp>
      <p:sp>
        <p:nvSpPr>
          <p:cNvPr id="75" name="TextBox 75"/>
          <p:cNvSpPr txBox="1"/>
          <p:nvPr/>
        </p:nvSpPr>
        <p:spPr>
          <a:xfrm>
            <a:off x="8584674" y="4740384"/>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-2.47%</a:t>
            </a:r>
          </a:p>
        </p:txBody>
      </p:sp>
      <p:sp>
        <p:nvSpPr>
          <p:cNvPr id="76" name="TextBox 76"/>
          <p:cNvSpPr txBox="1"/>
          <p:nvPr/>
        </p:nvSpPr>
        <p:spPr>
          <a:xfrm>
            <a:off x="8404310" y="5042478"/>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+9.94%</a:t>
            </a:r>
          </a:p>
        </p:txBody>
      </p:sp>
      <p:sp>
        <p:nvSpPr>
          <p:cNvPr id="77" name="TextBox 77"/>
          <p:cNvSpPr txBox="1"/>
          <p:nvPr/>
        </p:nvSpPr>
        <p:spPr>
          <a:xfrm>
            <a:off x="8404310" y="5344572"/>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+1.24%</a:t>
            </a:r>
          </a:p>
        </p:txBody>
      </p:sp>
      <p:sp>
        <p:nvSpPr>
          <p:cNvPr id="78" name="TextBox 78"/>
          <p:cNvSpPr txBox="1"/>
          <p:nvPr/>
        </p:nvSpPr>
        <p:spPr>
          <a:xfrm>
            <a:off x="8091899" y="565116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-20.35%</a:t>
            </a:r>
          </a:p>
        </p:txBody>
      </p:sp>
      <p:sp>
        <p:nvSpPr>
          <p:cNvPr id="79" name="TextBox 79"/>
          <p:cNvSpPr txBox="1"/>
          <p:nvPr/>
        </p:nvSpPr>
        <p:spPr>
          <a:xfrm>
            <a:off x="8091899" y="5957751"/>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-9.28%</a:t>
            </a:r>
          </a:p>
        </p:txBody>
      </p:sp>
      <p:sp>
        <p:nvSpPr>
          <p:cNvPr id="80" name="TextBox 80"/>
          <p:cNvSpPr txBox="1"/>
          <p:nvPr/>
        </p:nvSpPr>
        <p:spPr>
          <a:xfrm>
            <a:off x="8000985" y="626434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-9.77%</a:t>
            </a:r>
          </a:p>
        </p:txBody>
      </p:sp>
      <p:sp>
        <p:nvSpPr>
          <p:cNvPr id="81" name="TextBox 81"/>
          <p:cNvSpPr txBox="1"/>
          <p:nvPr/>
        </p:nvSpPr>
        <p:spPr>
          <a:xfrm>
            <a:off x="7845510" y="6570930"/>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-8.83%</a:t>
            </a:r>
          </a:p>
        </p:txBody>
      </p:sp>
      <p:sp>
        <p:nvSpPr>
          <p:cNvPr id="82" name="TextBox 82"/>
          <p:cNvSpPr txBox="1"/>
          <p:nvPr/>
        </p:nvSpPr>
        <p:spPr>
          <a:xfrm>
            <a:off x="8000985" y="6834487"/>
            <a:ext cx="492775" cy="134717"/>
          </a:xfrm>
          <a:prstGeom prst="rect">
            <a:avLst/>
          </a:prstGeom>
        </p:spPr>
        <p:txBody>
          <a:bodyPr lIns="0" tIns="0" rIns="0" bIns="0" rtlCol="0" anchor="t">
            <a:spAutoFit/>
          </a:bodyPr>
          <a:lstStyle/>
          <a:p>
            <a:pPr>
              <a:lnSpc>
                <a:spcPts val="1129"/>
              </a:lnSpc>
            </a:pPr>
            <a:r>
              <a:rPr lang="en-US" sz="806" b="1">
                <a:solidFill>
                  <a:srgbClr val="000000"/>
                </a:solidFill>
                <a:latin typeface="Poppins Bold"/>
                <a:ea typeface="Poppins Bold"/>
                <a:cs typeface="Poppins Bold"/>
                <a:sym typeface="Poppins Bold"/>
              </a:rPr>
              <a:t>+80.31%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54546" y="3647807"/>
            <a:ext cx="3006095" cy="1711113"/>
            <a:chOff x="0" y="0"/>
            <a:chExt cx="1071969" cy="610180"/>
          </a:xfrm>
        </p:grpSpPr>
        <p:sp>
          <p:nvSpPr>
            <p:cNvPr id="3" name="Freeform 3"/>
            <p:cNvSpPr/>
            <p:nvPr/>
          </p:nvSpPr>
          <p:spPr>
            <a:xfrm>
              <a:off x="0" y="0"/>
              <a:ext cx="1071969" cy="610180"/>
            </a:xfrm>
            <a:custGeom>
              <a:avLst/>
              <a:gdLst/>
              <a:ahLst/>
              <a:cxnLst/>
              <a:rect l="l" t="t" r="r" b="b"/>
              <a:pathLst>
                <a:path w="1071969" h="610180">
                  <a:moveTo>
                    <a:pt x="61810" y="0"/>
                  </a:moveTo>
                  <a:lnTo>
                    <a:pt x="1010159" y="0"/>
                  </a:lnTo>
                  <a:cubicBezTo>
                    <a:pt x="1026552" y="0"/>
                    <a:pt x="1042274" y="6512"/>
                    <a:pt x="1053866" y="18104"/>
                  </a:cubicBezTo>
                  <a:cubicBezTo>
                    <a:pt x="1065457" y="29695"/>
                    <a:pt x="1071969" y="45417"/>
                    <a:pt x="1071969" y="61810"/>
                  </a:cubicBezTo>
                  <a:lnTo>
                    <a:pt x="1071969" y="548371"/>
                  </a:lnTo>
                  <a:cubicBezTo>
                    <a:pt x="1071969" y="564764"/>
                    <a:pt x="1065457" y="580485"/>
                    <a:pt x="1053866" y="592077"/>
                  </a:cubicBezTo>
                  <a:cubicBezTo>
                    <a:pt x="1042274" y="603668"/>
                    <a:pt x="1026552" y="610180"/>
                    <a:pt x="1010159" y="610180"/>
                  </a:cubicBezTo>
                  <a:lnTo>
                    <a:pt x="61810" y="610180"/>
                  </a:lnTo>
                  <a:cubicBezTo>
                    <a:pt x="45417" y="610180"/>
                    <a:pt x="29695" y="603668"/>
                    <a:pt x="18104" y="592077"/>
                  </a:cubicBezTo>
                  <a:cubicBezTo>
                    <a:pt x="6512" y="580485"/>
                    <a:pt x="0" y="564764"/>
                    <a:pt x="0" y="548371"/>
                  </a:cubicBezTo>
                  <a:lnTo>
                    <a:pt x="0" y="61810"/>
                  </a:lnTo>
                  <a:cubicBezTo>
                    <a:pt x="0" y="45417"/>
                    <a:pt x="6512" y="29695"/>
                    <a:pt x="18104" y="18104"/>
                  </a:cubicBezTo>
                  <a:cubicBezTo>
                    <a:pt x="29695" y="6512"/>
                    <a:pt x="45417" y="0"/>
                    <a:pt x="61810" y="0"/>
                  </a:cubicBezTo>
                  <a:close/>
                </a:path>
              </a:pathLst>
            </a:custGeom>
            <a:solidFill>
              <a:srgbClr val="F6F4EC"/>
            </a:solidFill>
          </p:spPr>
          <p:txBody>
            <a:bodyPr/>
            <a:lstStyle/>
            <a:p>
              <a:endParaRPr lang="en-NZ"/>
            </a:p>
          </p:txBody>
        </p:sp>
        <p:sp>
          <p:nvSpPr>
            <p:cNvPr id="4" name="TextBox 4"/>
            <p:cNvSpPr txBox="1"/>
            <p:nvPr/>
          </p:nvSpPr>
          <p:spPr>
            <a:xfrm>
              <a:off x="0" y="-38100"/>
              <a:ext cx="1071969" cy="648280"/>
            </a:xfrm>
            <a:prstGeom prst="rect">
              <a:avLst/>
            </a:prstGeom>
          </p:spPr>
          <p:txBody>
            <a:bodyPr lIns="36102" tIns="36102" rIns="36102" bIns="36102" rtlCol="0" anchor="ctr"/>
            <a:lstStyle/>
            <a:p>
              <a:pPr algn="ctr">
                <a:lnSpc>
                  <a:spcPts val="1890"/>
                </a:lnSpc>
              </a:pPr>
              <a:endParaRPr/>
            </a:p>
          </p:txBody>
        </p:sp>
      </p:grpSp>
      <p:grpSp>
        <p:nvGrpSpPr>
          <p:cNvPr id="5" name="Group 5"/>
          <p:cNvGrpSpPr/>
          <p:nvPr/>
        </p:nvGrpSpPr>
        <p:grpSpPr>
          <a:xfrm>
            <a:off x="2518569" y="2214002"/>
            <a:ext cx="15120000" cy="999226"/>
            <a:chOff x="0" y="0"/>
            <a:chExt cx="5391771" cy="356323"/>
          </a:xfrm>
        </p:grpSpPr>
        <p:sp>
          <p:nvSpPr>
            <p:cNvPr id="6" name="Freeform 6"/>
            <p:cNvSpPr/>
            <p:nvPr/>
          </p:nvSpPr>
          <p:spPr>
            <a:xfrm>
              <a:off x="0" y="0"/>
              <a:ext cx="5391771" cy="356323"/>
            </a:xfrm>
            <a:custGeom>
              <a:avLst/>
              <a:gdLst/>
              <a:ahLst/>
              <a:cxnLst/>
              <a:rect l="l" t="t" r="r" b="b"/>
              <a:pathLst>
                <a:path w="5391771" h="356323">
                  <a:moveTo>
                    <a:pt x="0" y="0"/>
                  </a:moveTo>
                  <a:lnTo>
                    <a:pt x="5391771" y="0"/>
                  </a:lnTo>
                  <a:lnTo>
                    <a:pt x="5391771" y="356323"/>
                  </a:lnTo>
                  <a:lnTo>
                    <a:pt x="0" y="356323"/>
                  </a:lnTo>
                  <a:close/>
                </a:path>
              </a:pathLst>
            </a:custGeom>
            <a:solidFill>
              <a:srgbClr val="660033"/>
            </a:solidFill>
          </p:spPr>
          <p:txBody>
            <a:bodyPr/>
            <a:lstStyle/>
            <a:p>
              <a:endParaRPr lang="en-NZ"/>
            </a:p>
          </p:txBody>
        </p:sp>
        <p:sp>
          <p:nvSpPr>
            <p:cNvPr id="7" name="TextBox 7"/>
            <p:cNvSpPr txBox="1"/>
            <p:nvPr/>
          </p:nvSpPr>
          <p:spPr>
            <a:xfrm>
              <a:off x="0" y="-9525"/>
              <a:ext cx="5391771" cy="365848"/>
            </a:xfrm>
            <a:prstGeom prst="rect">
              <a:avLst/>
            </a:prstGeom>
          </p:spPr>
          <p:txBody>
            <a:bodyPr lIns="36102" tIns="36102" rIns="36102" bIns="36102" rtlCol="0" anchor="ctr"/>
            <a:lstStyle/>
            <a:p>
              <a:pPr algn="ctr">
                <a:lnSpc>
                  <a:spcPts val="1193"/>
                </a:lnSpc>
              </a:pPr>
              <a:endParaRPr/>
            </a:p>
          </p:txBody>
        </p:sp>
      </p:grpSp>
      <p:grpSp>
        <p:nvGrpSpPr>
          <p:cNvPr id="8" name="Group 8"/>
          <p:cNvGrpSpPr/>
          <p:nvPr/>
        </p:nvGrpSpPr>
        <p:grpSpPr>
          <a:xfrm>
            <a:off x="5767003" y="3650379"/>
            <a:ext cx="4342003" cy="1708539"/>
            <a:chOff x="0" y="0"/>
            <a:chExt cx="1548352" cy="609263"/>
          </a:xfrm>
        </p:grpSpPr>
        <p:sp>
          <p:nvSpPr>
            <p:cNvPr id="9" name="Freeform 9"/>
            <p:cNvSpPr/>
            <p:nvPr/>
          </p:nvSpPr>
          <p:spPr>
            <a:xfrm>
              <a:off x="0" y="0"/>
              <a:ext cx="1548352" cy="609263"/>
            </a:xfrm>
            <a:custGeom>
              <a:avLst/>
              <a:gdLst/>
              <a:ahLst/>
              <a:cxnLst/>
              <a:rect l="l" t="t" r="r" b="b"/>
              <a:pathLst>
                <a:path w="1548352" h="609263">
                  <a:moveTo>
                    <a:pt x="42793" y="0"/>
                  </a:moveTo>
                  <a:lnTo>
                    <a:pt x="1505559" y="0"/>
                  </a:lnTo>
                  <a:cubicBezTo>
                    <a:pt x="1516909" y="0"/>
                    <a:pt x="1527793" y="4509"/>
                    <a:pt x="1535818" y="12534"/>
                  </a:cubicBezTo>
                  <a:cubicBezTo>
                    <a:pt x="1543844" y="20559"/>
                    <a:pt x="1548352" y="31443"/>
                    <a:pt x="1548352" y="42793"/>
                  </a:cubicBezTo>
                  <a:lnTo>
                    <a:pt x="1548352" y="566470"/>
                  </a:lnTo>
                  <a:cubicBezTo>
                    <a:pt x="1548352" y="590104"/>
                    <a:pt x="1529193" y="609263"/>
                    <a:pt x="1505559" y="609263"/>
                  </a:cubicBezTo>
                  <a:lnTo>
                    <a:pt x="42793" y="609263"/>
                  </a:lnTo>
                  <a:cubicBezTo>
                    <a:pt x="31443" y="609263"/>
                    <a:pt x="20559" y="604754"/>
                    <a:pt x="12534" y="596729"/>
                  </a:cubicBezTo>
                  <a:cubicBezTo>
                    <a:pt x="4509" y="588704"/>
                    <a:pt x="0" y="577819"/>
                    <a:pt x="0" y="566470"/>
                  </a:cubicBezTo>
                  <a:lnTo>
                    <a:pt x="0" y="42793"/>
                  </a:lnTo>
                  <a:cubicBezTo>
                    <a:pt x="0" y="31443"/>
                    <a:pt x="4509" y="20559"/>
                    <a:pt x="12534" y="12534"/>
                  </a:cubicBezTo>
                  <a:cubicBezTo>
                    <a:pt x="20559" y="4509"/>
                    <a:pt x="31443" y="0"/>
                    <a:pt x="42793" y="0"/>
                  </a:cubicBezTo>
                  <a:close/>
                </a:path>
              </a:pathLst>
            </a:custGeom>
            <a:solidFill>
              <a:srgbClr val="F6F4EC"/>
            </a:solidFill>
          </p:spPr>
          <p:txBody>
            <a:bodyPr/>
            <a:lstStyle/>
            <a:p>
              <a:endParaRPr lang="en-NZ"/>
            </a:p>
          </p:txBody>
        </p:sp>
        <p:sp>
          <p:nvSpPr>
            <p:cNvPr id="10" name="TextBox 10"/>
            <p:cNvSpPr txBox="1"/>
            <p:nvPr/>
          </p:nvSpPr>
          <p:spPr>
            <a:xfrm>
              <a:off x="0" y="-38100"/>
              <a:ext cx="1548352" cy="647363"/>
            </a:xfrm>
            <a:prstGeom prst="rect">
              <a:avLst/>
            </a:prstGeom>
          </p:spPr>
          <p:txBody>
            <a:bodyPr lIns="36102" tIns="36102" rIns="36102" bIns="36102" rtlCol="0" anchor="ctr"/>
            <a:lstStyle/>
            <a:p>
              <a:pPr algn="ctr">
                <a:lnSpc>
                  <a:spcPts val="1890"/>
                </a:lnSpc>
              </a:pPr>
              <a:endParaRPr/>
            </a:p>
          </p:txBody>
        </p:sp>
      </p:grpSp>
      <p:grpSp>
        <p:nvGrpSpPr>
          <p:cNvPr id="11" name="Group 11"/>
          <p:cNvGrpSpPr/>
          <p:nvPr/>
        </p:nvGrpSpPr>
        <p:grpSpPr>
          <a:xfrm>
            <a:off x="10262422" y="3774860"/>
            <a:ext cx="7166038" cy="8762165"/>
            <a:chOff x="0" y="0"/>
            <a:chExt cx="2523502" cy="3085574"/>
          </a:xfrm>
        </p:grpSpPr>
        <p:sp>
          <p:nvSpPr>
            <p:cNvPr id="12" name="Freeform 12"/>
            <p:cNvSpPr/>
            <p:nvPr/>
          </p:nvSpPr>
          <p:spPr>
            <a:xfrm>
              <a:off x="0" y="0"/>
              <a:ext cx="2523502" cy="3085574"/>
            </a:xfrm>
            <a:custGeom>
              <a:avLst/>
              <a:gdLst/>
              <a:ahLst/>
              <a:cxnLst/>
              <a:rect l="l" t="t" r="r" b="b"/>
              <a:pathLst>
                <a:path w="2523502" h="3085574">
                  <a:moveTo>
                    <a:pt x="25929" y="0"/>
                  </a:moveTo>
                  <a:lnTo>
                    <a:pt x="2497573" y="0"/>
                  </a:lnTo>
                  <a:cubicBezTo>
                    <a:pt x="2511893" y="0"/>
                    <a:pt x="2523502" y="11609"/>
                    <a:pt x="2523502" y="25929"/>
                  </a:cubicBezTo>
                  <a:lnTo>
                    <a:pt x="2523502" y="3059645"/>
                  </a:lnTo>
                  <a:cubicBezTo>
                    <a:pt x="2523502" y="3073965"/>
                    <a:pt x="2511893" y="3085574"/>
                    <a:pt x="2497573" y="3085574"/>
                  </a:cubicBezTo>
                  <a:lnTo>
                    <a:pt x="25929" y="3085574"/>
                  </a:lnTo>
                  <a:cubicBezTo>
                    <a:pt x="11609" y="3085574"/>
                    <a:pt x="0" y="3073965"/>
                    <a:pt x="0" y="3059645"/>
                  </a:cubicBezTo>
                  <a:lnTo>
                    <a:pt x="0" y="25929"/>
                  </a:lnTo>
                  <a:cubicBezTo>
                    <a:pt x="0" y="11609"/>
                    <a:pt x="11609" y="0"/>
                    <a:pt x="25929" y="0"/>
                  </a:cubicBezTo>
                  <a:close/>
                </a:path>
              </a:pathLst>
            </a:custGeom>
            <a:solidFill>
              <a:srgbClr val="F6F4EC"/>
            </a:solidFill>
          </p:spPr>
          <p:txBody>
            <a:bodyPr/>
            <a:lstStyle/>
            <a:p>
              <a:endParaRPr lang="en-NZ"/>
            </a:p>
          </p:txBody>
        </p:sp>
        <p:sp>
          <p:nvSpPr>
            <p:cNvPr id="13" name="TextBox 13"/>
            <p:cNvSpPr txBox="1"/>
            <p:nvPr/>
          </p:nvSpPr>
          <p:spPr>
            <a:xfrm>
              <a:off x="0" y="-38100"/>
              <a:ext cx="2523502" cy="3123674"/>
            </a:xfrm>
            <a:prstGeom prst="rect">
              <a:avLst/>
            </a:prstGeom>
          </p:spPr>
          <p:txBody>
            <a:bodyPr lIns="36102" tIns="36102" rIns="36102" bIns="36102" rtlCol="0" anchor="ctr"/>
            <a:lstStyle/>
            <a:p>
              <a:pPr algn="ctr">
                <a:lnSpc>
                  <a:spcPts val="1890"/>
                </a:lnSpc>
              </a:pPr>
              <a:endParaRPr/>
            </a:p>
          </p:txBody>
        </p:sp>
      </p:grpSp>
      <p:sp>
        <p:nvSpPr>
          <p:cNvPr id="14" name="AutoShape 14"/>
          <p:cNvSpPr/>
          <p:nvPr/>
        </p:nvSpPr>
        <p:spPr>
          <a:xfrm flipH="1">
            <a:off x="9873007" y="4235813"/>
            <a:ext cx="19050" cy="865915"/>
          </a:xfrm>
          <a:prstGeom prst="line">
            <a:avLst/>
          </a:prstGeom>
          <a:ln w="38100" cap="flat">
            <a:solidFill>
              <a:srgbClr val="FF914D">
                <a:alpha val="76863"/>
              </a:srgbClr>
            </a:solidFill>
            <a:prstDash val="solid"/>
            <a:headEnd type="none" w="sm" len="sm"/>
            <a:tailEnd type="none" w="sm" len="sm"/>
          </a:ln>
        </p:spPr>
        <p:txBody>
          <a:bodyPr/>
          <a:lstStyle/>
          <a:p>
            <a:endParaRPr lang="en-NZ"/>
          </a:p>
        </p:txBody>
      </p:sp>
      <p:sp>
        <p:nvSpPr>
          <p:cNvPr id="15" name="AutoShape 15"/>
          <p:cNvSpPr/>
          <p:nvPr/>
        </p:nvSpPr>
        <p:spPr>
          <a:xfrm flipH="1">
            <a:off x="9049124" y="4235813"/>
            <a:ext cx="18955" cy="865915"/>
          </a:xfrm>
          <a:prstGeom prst="line">
            <a:avLst/>
          </a:prstGeom>
          <a:ln w="38100" cap="flat">
            <a:solidFill>
              <a:srgbClr val="FF3131">
                <a:alpha val="60000"/>
              </a:srgbClr>
            </a:solidFill>
            <a:prstDash val="sysDot"/>
            <a:headEnd type="none" w="sm" len="sm"/>
            <a:tailEnd type="none" w="sm" len="sm"/>
          </a:ln>
        </p:spPr>
        <p:txBody>
          <a:bodyPr/>
          <a:lstStyle/>
          <a:p>
            <a:endParaRPr lang="en-NZ"/>
          </a:p>
        </p:txBody>
      </p:sp>
      <p:sp>
        <p:nvSpPr>
          <p:cNvPr id="16" name="AutoShape 16"/>
          <p:cNvSpPr/>
          <p:nvPr/>
        </p:nvSpPr>
        <p:spPr>
          <a:xfrm flipH="1">
            <a:off x="9224585" y="398845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17" name="AutoShape 17"/>
          <p:cNvSpPr/>
          <p:nvPr/>
        </p:nvSpPr>
        <p:spPr>
          <a:xfrm flipH="1" flipV="1">
            <a:off x="9224585" y="4082390"/>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18" name="AutoShape 18"/>
          <p:cNvSpPr/>
          <p:nvPr/>
        </p:nvSpPr>
        <p:spPr>
          <a:xfrm flipH="1" flipV="1">
            <a:off x="17397483" y="4210418"/>
            <a:ext cx="30979" cy="7366156"/>
          </a:xfrm>
          <a:prstGeom prst="line">
            <a:avLst/>
          </a:prstGeom>
          <a:ln w="38100" cap="flat">
            <a:solidFill>
              <a:srgbClr val="FF914D">
                <a:alpha val="56863"/>
              </a:srgbClr>
            </a:solidFill>
            <a:prstDash val="solid"/>
            <a:headEnd type="none" w="sm" len="sm"/>
            <a:tailEnd type="none" w="sm" len="sm"/>
          </a:ln>
        </p:spPr>
        <p:txBody>
          <a:bodyPr/>
          <a:lstStyle/>
          <a:p>
            <a:endParaRPr lang="en-NZ"/>
          </a:p>
        </p:txBody>
      </p:sp>
      <p:grpSp>
        <p:nvGrpSpPr>
          <p:cNvPr id="19" name="Group 19"/>
          <p:cNvGrpSpPr/>
          <p:nvPr/>
        </p:nvGrpSpPr>
        <p:grpSpPr>
          <a:xfrm>
            <a:off x="2643293" y="5454171"/>
            <a:ext cx="7512042" cy="1281079"/>
            <a:chOff x="0" y="0"/>
            <a:chExt cx="2678784" cy="456831"/>
          </a:xfrm>
        </p:grpSpPr>
        <p:sp>
          <p:nvSpPr>
            <p:cNvPr id="20" name="Freeform 20"/>
            <p:cNvSpPr/>
            <p:nvPr/>
          </p:nvSpPr>
          <p:spPr>
            <a:xfrm>
              <a:off x="0" y="0"/>
              <a:ext cx="2678784" cy="456831"/>
            </a:xfrm>
            <a:custGeom>
              <a:avLst/>
              <a:gdLst/>
              <a:ahLst/>
              <a:cxnLst/>
              <a:rect l="l" t="t" r="r" b="b"/>
              <a:pathLst>
                <a:path w="2678784" h="456831">
                  <a:moveTo>
                    <a:pt x="24734" y="0"/>
                  </a:moveTo>
                  <a:lnTo>
                    <a:pt x="2654049" y="0"/>
                  </a:lnTo>
                  <a:cubicBezTo>
                    <a:pt x="2660609" y="0"/>
                    <a:pt x="2666901" y="2606"/>
                    <a:pt x="2671539" y="7245"/>
                  </a:cubicBezTo>
                  <a:cubicBezTo>
                    <a:pt x="2676178" y="11883"/>
                    <a:pt x="2678784" y="18174"/>
                    <a:pt x="2678784" y="24734"/>
                  </a:cubicBezTo>
                  <a:lnTo>
                    <a:pt x="2678784" y="432096"/>
                  </a:lnTo>
                  <a:cubicBezTo>
                    <a:pt x="2678784" y="445757"/>
                    <a:pt x="2667710" y="456831"/>
                    <a:pt x="2654049" y="456831"/>
                  </a:cubicBezTo>
                  <a:lnTo>
                    <a:pt x="24734" y="456831"/>
                  </a:lnTo>
                  <a:cubicBezTo>
                    <a:pt x="11074" y="456831"/>
                    <a:pt x="0" y="445757"/>
                    <a:pt x="0" y="432096"/>
                  </a:cubicBezTo>
                  <a:lnTo>
                    <a:pt x="0" y="24734"/>
                  </a:lnTo>
                  <a:cubicBezTo>
                    <a:pt x="0" y="11074"/>
                    <a:pt x="11074" y="0"/>
                    <a:pt x="24734" y="0"/>
                  </a:cubicBezTo>
                  <a:close/>
                </a:path>
              </a:pathLst>
            </a:custGeom>
            <a:solidFill>
              <a:srgbClr val="F6F4EC"/>
            </a:solidFill>
          </p:spPr>
          <p:txBody>
            <a:bodyPr/>
            <a:lstStyle/>
            <a:p>
              <a:endParaRPr lang="en-NZ"/>
            </a:p>
          </p:txBody>
        </p:sp>
        <p:sp>
          <p:nvSpPr>
            <p:cNvPr id="21" name="TextBox 21"/>
            <p:cNvSpPr txBox="1"/>
            <p:nvPr/>
          </p:nvSpPr>
          <p:spPr>
            <a:xfrm>
              <a:off x="0" y="-38100"/>
              <a:ext cx="2678784" cy="494931"/>
            </a:xfrm>
            <a:prstGeom prst="rect">
              <a:avLst/>
            </a:prstGeom>
          </p:spPr>
          <p:txBody>
            <a:bodyPr lIns="36102" tIns="36102" rIns="36102" bIns="36102" rtlCol="0" anchor="ctr"/>
            <a:lstStyle/>
            <a:p>
              <a:pPr algn="ctr">
                <a:lnSpc>
                  <a:spcPts val="1890"/>
                </a:lnSpc>
              </a:pPr>
              <a:endParaRPr/>
            </a:p>
          </p:txBody>
        </p:sp>
      </p:grpSp>
      <p:grpSp>
        <p:nvGrpSpPr>
          <p:cNvPr id="22" name="Group 22"/>
          <p:cNvGrpSpPr/>
          <p:nvPr/>
        </p:nvGrpSpPr>
        <p:grpSpPr>
          <a:xfrm>
            <a:off x="2691441" y="6820971"/>
            <a:ext cx="7463895" cy="1261614"/>
            <a:chOff x="0" y="0"/>
            <a:chExt cx="2661614" cy="449890"/>
          </a:xfrm>
        </p:grpSpPr>
        <p:sp>
          <p:nvSpPr>
            <p:cNvPr id="23" name="Freeform 23"/>
            <p:cNvSpPr/>
            <p:nvPr/>
          </p:nvSpPr>
          <p:spPr>
            <a:xfrm>
              <a:off x="0" y="0"/>
              <a:ext cx="2661614" cy="449890"/>
            </a:xfrm>
            <a:custGeom>
              <a:avLst/>
              <a:gdLst/>
              <a:ahLst/>
              <a:cxnLst/>
              <a:rect l="l" t="t" r="r" b="b"/>
              <a:pathLst>
                <a:path w="2661614" h="449890">
                  <a:moveTo>
                    <a:pt x="24894" y="0"/>
                  </a:moveTo>
                  <a:lnTo>
                    <a:pt x="2636720" y="0"/>
                  </a:lnTo>
                  <a:cubicBezTo>
                    <a:pt x="2650469" y="0"/>
                    <a:pt x="2661614" y="11145"/>
                    <a:pt x="2661614" y="24894"/>
                  </a:cubicBezTo>
                  <a:lnTo>
                    <a:pt x="2661614" y="424996"/>
                  </a:lnTo>
                  <a:cubicBezTo>
                    <a:pt x="2661614" y="438744"/>
                    <a:pt x="2650469" y="449890"/>
                    <a:pt x="2636720" y="449890"/>
                  </a:cubicBezTo>
                  <a:lnTo>
                    <a:pt x="24894" y="449890"/>
                  </a:lnTo>
                  <a:cubicBezTo>
                    <a:pt x="11145" y="449890"/>
                    <a:pt x="0" y="438744"/>
                    <a:pt x="0" y="424996"/>
                  </a:cubicBezTo>
                  <a:lnTo>
                    <a:pt x="0" y="24894"/>
                  </a:lnTo>
                  <a:cubicBezTo>
                    <a:pt x="0" y="11145"/>
                    <a:pt x="11145" y="0"/>
                    <a:pt x="24894" y="0"/>
                  </a:cubicBezTo>
                  <a:close/>
                </a:path>
              </a:pathLst>
            </a:custGeom>
            <a:solidFill>
              <a:srgbClr val="F6F4EC"/>
            </a:solidFill>
          </p:spPr>
          <p:txBody>
            <a:bodyPr/>
            <a:lstStyle/>
            <a:p>
              <a:endParaRPr lang="en-NZ"/>
            </a:p>
          </p:txBody>
        </p:sp>
        <p:sp>
          <p:nvSpPr>
            <p:cNvPr id="24" name="TextBox 24"/>
            <p:cNvSpPr txBox="1"/>
            <p:nvPr/>
          </p:nvSpPr>
          <p:spPr>
            <a:xfrm>
              <a:off x="0" y="-38100"/>
              <a:ext cx="2661614" cy="487990"/>
            </a:xfrm>
            <a:prstGeom prst="rect">
              <a:avLst/>
            </a:prstGeom>
          </p:spPr>
          <p:txBody>
            <a:bodyPr lIns="36102" tIns="36102" rIns="36102" bIns="36102" rtlCol="0" anchor="ctr"/>
            <a:lstStyle/>
            <a:p>
              <a:pPr algn="ctr">
                <a:lnSpc>
                  <a:spcPts val="1890"/>
                </a:lnSpc>
              </a:pPr>
              <a:endParaRPr/>
            </a:p>
          </p:txBody>
        </p:sp>
      </p:grpSp>
      <p:grpSp>
        <p:nvGrpSpPr>
          <p:cNvPr id="25" name="Group 25"/>
          <p:cNvGrpSpPr/>
          <p:nvPr/>
        </p:nvGrpSpPr>
        <p:grpSpPr>
          <a:xfrm>
            <a:off x="2727797" y="8168314"/>
            <a:ext cx="7427538" cy="4368709"/>
            <a:chOff x="0" y="0"/>
            <a:chExt cx="2648650" cy="1557876"/>
          </a:xfrm>
        </p:grpSpPr>
        <p:sp>
          <p:nvSpPr>
            <p:cNvPr id="26" name="Freeform 26"/>
            <p:cNvSpPr/>
            <p:nvPr/>
          </p:nvSpPr>
          <p:spPr>
            <a:xfrm>
              <a:off x="0" y="0"/>
              <a:ext cx="2648650" cy="1557876"/>
            </a:xfrm>
            <a:custGeom>
              <a:avLst/>
              <a:gdLst/>
              <a:ahLst/>
              <a:cxnLst/>
              <a:rect l="l" t="t" r="r" b="b"/>
              <a:pathLst>
                <a:path w="2648650" h="1557876">
                  <a:moveTo>
                    <a:pt x="25016" y="0"/>
                  </a:moveTo>
                  <a:lnTo>
                    <a:pt x="2623634" y="0"/>
                  </a:lnTo>
                  <a:cubicBezTo>
                    <a:pt x="2630268" y="0"/>
                    <a:pt x="2636631" y="2636"/>
                    <a:pt x="2641323" y="7327"/>
                  </a:cubicBezTo>
                  <a:cubicBezTo>
                    <a:pt x="2646014" y="12018"/>
                    <a:pt x="2648650" y="18381"/>
                    <a:pt x="2648650" y="25016"/>
                  </a:cubicBezTo>
                  <a:lnTo>
                    <a:pt x="2648650" y="1532860"/>
                  </a:lnTo>
                  <a:cubicBezTo>
                    <a:pt x="2648650" y="1539494"/>
                    <a:pt x="2646014" y="1545857"/>
                    <a:pt x="2641323" y="1550549"/>
                  </a:cubicBezTo>
                  <a:cubicBezTo>
                    <a:pt x="2636631" y="1555240"/>
                    <a:pt x="2630268" y="1557876"/>
                    <a:pt x="2623634" y="1557876"/>
                  </a:cubicBezTo>
                  <a:lnTo>
                    <a:pt x="25016" y="1557876"/>
                  </a:lnTo>
                  <a:cubicBezTo>
                    <a:pt x="11200" y="1557876"/>
                    <a:pt x="0" y="1546676"/>
                    <a:pt x="0" y="1532860"/>
                  </a:cubicBezTo>
                  <a:lnTo>
                    <a:pt x="0" y="25016"/>
                  </a:lnTo>
                  <a:cubicBezTo>
                    <a:pt x="0" y="18381"/>
                    <a:pt x="2636" y="12018"/>
                    <a:pt x="7327" y="7327"/>
                  </a:cubicBezTo>
                  <a:cubicBezTo>
                    <a:pt x="12018" y="2636"/>
                    <a:pt x="18381" y="0"/>
                    <a:pt x="25016" y="0"/>
                  </a:cubicBezTo>
                  <a:close/>
                </a:path>
              </a:pathLst>
            </a:custGeom>
            <a:solidFill>
              <a:srgbClr val="F6F4EC"/>
            </a:solidFill>
          </p:spPr>
          <p:txBody>
            <a:bodyPr/>
            <a:lstStyle/>
            <a:p>
              <a:endParaRPr lang="en-NZ"/>
            </a:p>
          </p:txBody>
        </p:sp>
        <p:sp>
          <p:nvSpPr>
            <p:cNvPr id="27" name="TextBox 27"/>
            <p:cNvSpPr txBox="1"/>
            <p:nvPr/>
          </p:nvSpPr>
          <p:spPr>
            <a:xfrm>
              <a:off x="0" y="-38100"/>
              <a:ext cx="2648650" cy="1595976"/>
            </a:xfrm>
            <a:prstGeom prst="rect">
              <a:avLst/>
            </a:prstGeom>
          </p:spPr>
          <p:txBody>
            <a:bodyPr lIns="36102" tIns="36102" rIns="36102" bIns="36102" rtlCol="0" anchor="ctr"/>
            <a:lstStyle/>
            <a:p>
              <a:pPr algn="ctr">
                <a:lnSpc>
                  <a:spcPts val="1890"/>
                </a:lnSpc>
              </a:pPr>
              <a:endParaRPr/>
            </a:p>
          </p:txBody>
        </p:sp>
      </p:grpSp>
      <p:graphicFrame>
        <p:nvGraphicFramePr>
          <p:cNvPr id="28" name="Table 28"/>
          <p:cNvGraphicFramePr>
            <a:graphicFrameLocks noGrp="1"/>
          </p:cNvGraphicFramePr>
          <p:nvPr/>
        </p:nvGraphicFramePr>
        <p:xfrm>
          <a:off x="2902185" y="7243259"/>
          <a:ext cx="6963921" cy="733424"/>
        </p:xfrm>
        <a:graphic>
          <a:graphicData uri="http://schemas.openxmlformats.org/drawingml/2006/table">
            <a:tbl>
              <a:tblPr/>
              <a:tblGrid>
                <a:gridCol w="3257288">
                  <a:extLst>
                    <a:ext uri="{9D8B030D-6E8A-4147-A177-3AD203B41FA5}">
                      <a16:colId xmlns:a16="http://schemas.microsoft.com/office/drawing/2014/main" val="20000"/>
                    </a:ext>
                  </a:extLst>
                </a:gridCol>
                <a:gridCol w="1314447">
                  <a:extLst>
                    <a:ext uri="{9D8B030D-6E8A-4147-A177-3AD203B41FA5}">
                      <a16:colId xmlns:a16="http://schemas.microsoft.com/office/drawing/2014/main" val="20001"/>
                    </a:ext>
                  </a:extLst>
                </a:gridCol>
                <a:gridCol w="1202351">
                  <a:extLst>
                    <a:ext uri="{9D8B030D-6E8A-4147-A177-3AD203B41FA5}">
                      <a16:colId xmlns:a16="http://schemas.microsoft.com/office/drawing/2014/main" val="20002"/>
                    </a:ext>
                  </a:extLst>
                </a:gridCol>
                <a:gridCol w="1189835">
                  <a:extLst>
                    <a:ext uri="{9D8B030D-6E8A-4147-A177-3AD203B41FA5}">
                      <a16:colId xmlns:a16="http://schemas.microsoft.com/office/drawing/2014/main" val="20003"/>
                    </a:ext>
                  </a:extLst>
                </a:gridCol>
              </a:tblGrid>
              <a:tr h="366712">
                <a:tc>
                  <a:txBody>
                    <a:bodyPr/>
                    <a:lstStyle/>
                    <a:p>
                      <a:pPr algn="ctr">
                        <a:lnSpc>
                          <a:spcPts val="1679"/>
                        </a:lnSpc>
                        <a:defRPr/>
                      </a:pP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2023/24</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Q3 2024/25</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000000"/>
                          </a:solidFill>
                          <a:latin typeface="Poppins Bold"/>
                          <a:ea typeface="Poppins Bold"/>
                          <a:cs typeface="Poppins Bold"/>
                          <a:sym typeface="Poppins Bold"/>
                        </a:rPr>
                        <a:t>% change</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712">
                <a:tc>
                  <a:txBody>
                    <a:bodyPr/>
                    <a:lstStyle/>
                    <a:p>
                      <a:pPr algn="l">
                        <a:lnSpc>
                          <a:spcPts val="1679"/>
                        </a:lnSpc>
                        <a:defRPr/>
                      </a:pPr>
                      <a:r>
                        <a:rPr lang="en-US" sz="1200">
                          <a:solidFill>
                            <a:srgbClr val="000000"/>
                          </a:solidFill>
                          <a:latin typeface="Poppins"/>
                          <a:ea typeface="Poppins"/>
                          <a:cs typeface="Poppins"/>
                          <a:sym typeface="Poppins"/>
                        </a:rPr>
                        <a:t>Shorter wait times for elective treatment </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59.3%</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a:solidFill>
                            <a:srgbClr val="000000"/>
                          </a:solidFill>
                          <a:latin typeface="Poppins"/>
                          <a:ea typeface="Poppins"/>
                          <a:cs typeface="Poppins"/>
                          <a:sym typeface="Poppins"/>
                        </a:rPr>
                        <a:t>57.3%</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79"/>
                        </a:lnSpc>
                        <a:defRPr/>
                      </a:pPr>
                      <a:r>
                        <a:rPr lang="en-US" sz="1200" b="1">
                          <a:solidFill>
                            <a:srgbClr val="AD1C3E"/>
                          </a:solidFill>
                          <a:latin typeface="Poppins Bold"/>
                          <a:ea typeface="Poppins Bold"/>
                          <a:cs typeface="Poppins Bold"/>
                          <a:sym typeface="Poppins Bold"/>
                        </a:rPr>
                        <a:t>-2%</a:t>
                      </a:r>
                      <a:endParaRPr lang="en-US" sz="1100"/>
                    </a:p>
                  </a:txBody>
                  <a:tcPr marL="28575" marR="28575" marT="28575" marB="28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9" name="Picture 29"/>
          <p:cNvPicPr>
            <a:picLocks noChangeAspect="1"/>
          </p:cNvPicPr>
          <p:nvPr/>
        </p:nvPicPr>
        <p:blipFill>
          <a:blip r:embed="rId2"/>
          <a:stretch>
            <a:fillRect/>
          </a:stretch>
        </p:blipFill>
        <p:spPr>
          <a:xfrm>
            <a:off x="7037867" y="4026657"/>
            <a:ext cx="2476619" cy="1281450"/>
          </a:xfrm>
          <a:prstGeom prst="rect">
            <a:avLst/>
          </a:prstGeom>
        </p:spPr>
      </p:pic>
      <p:pic>
        <p:nvPicPr>
          <p:cNvPr id="30" name="Picture 30" descr="Bar graph showing performance"/>
          <p:cNvPicPr>
            <a:picLocks noChangeAspect="1"/>
          </p:cNvPicPr>
          <p:nvPr/>
        </p:nvPicPr>
        <p:blipFill>
          <a:blip r:embed="rId3"/>
          <a:stretch>
            <a:fillRect/>
          </a:stretch>
        </p:blipFill>
        <p:spPr>
          <a:xfrm>
            <a:off x="9726758" y="3562648"/>
            <a:ext cx="8241944" cy="9026350"/>
          </a:xfrm>
          <a:prstGeom prst="rect">
            <a:avLst/>
          </a:prstGeom>
        </p:spPr>
      </p:pic>
      <p:sp>
        <p:nvSpPr>
          <p:cNvPr id="31" name="AutoShape 31"/>
          <p:cNvSpPr/>
          <p:nvPr/>
        </p:nvSpPr>
        <p:spPr>
          <a:xfrm>
            <a:off x="16088157" y="4210418"/>
            <a:ext cx="0" cy="7334745"/>
          </a:xfrm>
          <a:prstGeom prst="line">
            <a:avLst/>
          </a:prstGeom>
          <a:ln w="38100" cap="flat">
            <a:solidFill>
              <a:srgbClr val="FF3131">
                <a:alpha val="56863"/>
              </a:srgbClr>
            </a:solidFill>
            <a:prstDash val="sysDot"/>
            <a:headEnd type="none" w="sm" len="sm"/>
            <a:tailEnd type="none" w="sm" len="sm"/>
          </a:ln>
        </p:spPr>
        <p:txBody>
          <a:bodyPr/>
          <a:lstStyle/>
          <a:p>
            <a:endParaRPr lang="en-NZ"/>
          </a:p>
        </p:txBody>
      </p:sp>
      <p:sp>
        <p:nvSpPr>
          <p:cNvPr id="32" name="AutoShape 32"/>
          <p:cNvSpPr/>
          <p:nvPr/>
        </p:nvSpPr>
        <p:spPr>
          <a:xfrm flipH="1">
            <a:off x="15147869" y="3988456"/>
            <a:ext cx="648425" cy="0"/>
          </a:xfrm>
          <a:prstGeom prst="line">
            <a:avLst/>
          </a:prstGeom>
          <a:ln w="38100" cap="flat">
            <a:solidFill>
              <a:srgbClr val="FF3131"/>
            </a:solidFill>
            <a:prstDash val="sysDot"/>
            <a:headEnd type="none" w="sm" len="sm"/>
            <a:tailEnd type="none" w="sm" len="sm"/>
          </a:ln>
        </p:spPr>
        <p:txBody>
          <a:bodyPr/>
          <a:lstStyle/>
          <a:p>
            <a:endParaRPr lang="en-NZ"/>
          </a:p>
        </p:txBody>
      </p:sp>
      <p:sp>
        <p:nvSpPr>
          <p:cNvPr id="33" name="AutoShape 33"/>
          <p:cNvSpPr/>
          <p:nvPr/>
        </p:nvSpPr>
        <p:spPr>
          <a:xfrm flipH="1" flipV="1">
            <a:off x="15147869" y="4082390"/>
            <a:ext cx="648425" cy="0"/>
          </a:xfrm>
          <a:prstGeom prst="line">
            <a:avLst/>
          </a:prstGeom>
          <a:ln w="38100" cap="flat">
            <a:solidFill>
              <a:srgbClr val="FF914D"/>
            </a:solidFill>
            <a:prstDash val="solid"/>
            <a:headEnd type="none" w="sm" len="sm"/>
            <a:tailEnd type="none" w="sm" len="sm"/>
          </a:ln>
        </p:spPr>
        <p:txBody>
          <a:bodyPr/>
          <a:lstStyle/>
          <a:p>
            <a:endParaRPr lang="en-NZ"/>
          </a:p>
        </p:txBody>
      </p:sp>
      <p:sp>
        <p:nvSpPr>
          <p:cNvPr id="34" name="Freeform 34"/>
          <p:cNvSpPr/>
          <p:nvPr/>
        </p:nvSpPr>
        <p:spPr>
          <a:xfrm>
            <a:off x="2577964" y="2315516"/>
            <a:ext cx="2941388" cy="791103"/>
          </a:xfrm>
          <a:custGeom>
            <a:avLst/>
            <a:gdLst/>
            <a:ahLst/>
            <a:cxnLst/>
            <a:rect l="l" t="t" r="r" b="b"/>
            <a:pathLst>
              <a:path w="2941388" h="791103">
                <a:moveTo>
                  <a:pt x="0" y="0"/>
                </a:moveTo>
                <a:lnTo>
                  <a:pt x="2941388" y="0"/>
                </a:lnTo>
                <a:lnTo>
                  <a:pt x="2941388" y="791103"/>
                </a:lnTo>
                <a:lnTo>
                  <a:pt x="0" y="791103"/>
                </a:lnTo>
                <a:lnTo>
                  <a:pt x="0" y="0"/>
                </a:lnTo>
                <a:close/>
              </a:path>
            </a:pathLst>
          </a:custGeom>
          <a:blipFill>
            <a:blip r:embed="rId4"/>
            <a:stretch>
              <a:fillRect/>
            </a:stretch>
          </a:blipFill>
        </p:spPr>
        <p:txBody>
          <a:bodyPr/>
          <a:lstStyle/>
          <a:p>
            <a:endParaRPr lang="en-NZ"/>
          </a:p>
        </p:txBody>
      </p:sp>
      <p:grpSp>
        <p:nvGrpSpPr>
          <p:cNvPr id="35" name="Group 35"/>
          <p:cNvGrpSpPr/>
          <p:nvPr/>
        </p:nvGrpSpPr>
        <p:grpSpPr>
          <a:xfrm>
            <a:off x="3058310" y="5828774"/>
            <a:ext cx="3041909" cy="801699"/>
            <a:chOff x="0" y="0"/>
            <a:chExt cx="1090031" cy="287279"/>
          </a:xfrm>
        </p:grpSpPr>
        <p:sp>
          <p:nvSpPr>
            <p:cNvPr id="36" name="Freeform 36"/>
            <p:cNvSpPr/>
            <p:nvPr/>
          </p:nvSpPr>
          <p:spPr>
            <a:xfrm>
              <a:off x="0" y="0"/>
              <a:ext cx="1090031" cy="287279"/>
            </a:xfrm>
            <a:custGeom>
              <a:avLst/>
              <a:gdLst/>
              <a:ahLst/>
              <a:cxnLst/>
              <a:rect l="l" t="t" r="r" b="b"/>
              <a:pathLst>
                <a:path w="1090031" h="287279">
                  <a:moveTo>
                    <a:pt x="61082" y="0"/>
                  </a:moveTo>
                  <a:lnTo>
                    <a:pt x="1028949" y="0"/>
                  </a:lnTo>
                  <a:cubicBezTo>
                    <a:pt x="1062684" y="0"/>
                    <a:pt x="1090031" y="27347"/>
                    <a:pt x="1090031" y="61082"/>
                  </a:cubicBezTo>
                  <a:lnTo>
                    <a:pt x="1090031" y="226197"/>
                  </a:lnTo>
                  <a:cubicBezTo>
                    <a:pt x="1090031" y="259932"/>
                    <a:pt x="1062684" y="287279"/>
                    <a:pt x="1028949" y="287279"/>
                  </a:cubicBezTo>
                  <a:lnTo>
                    <a:pt x="61082" y="287279"/>
                  </a:lnTo>
                  <a:cubicBezTo>
                    <a:pt x="27347" y="287279"/>
                    <a:pt x="0" y="259932"/>
                    <a:pt x="0" y="226197"/>
                  </a:cubicBezTo>
                  <a:lnTo>
                    <a:pt x="0" y="61082"/>
                  </a:lnTo>
                  <a:cubicBezTo>
                    <a:pt x="0" y="27347"/>
                    <a:pt x="27347" y="0"/>
                    <a:pt x="61082" y="0"/>
                  </a:cubicBezTo>
                  <a:close/>
                </a:path>
              </a:pathLst>
            </a:custGeom>
            <a:solidFill>
              <a:srgbClr val="660033"/>
            </a:solidFill>
          </p:spPr>
          <p:txBody>
            <a:bodyPr/>
            <a:lstStyle/>
            <a:p>
              <a:endParaRPr lang="en-NZ"/>
            </a:p>
          </p:txBody>
        </p:sp>
        <p:sp>
          <p:nvSpPr>
            <p:cNvPr id="37" name="TextBox 37"/>
            <p:cNvSpPr txBox="1"/>
            <p:nvPr/>
          </p:nvSpPr>
          <p:spPr>
            <a:xfrm>
              <a:off x="0" y="-38100"/>
              <a:ext cx="1090031" cy="325379"/>
            </a:xfrm>
            <a:prstGeom prst="rect">
              <a:avLst/>
            </a:prstGeom>
          </p:spPr>
          <p:txBody>
            <a:bodyPr lIns="36102" tIns="36102" rIns="36102" bIns="36102" rtlCol="0" anchor="ctr"/>
            <a:lstStyle/>
            <a:p>
              <a:pPr algn="ctr">
                <a:lnSpc>
                  <a:spcPts val="1890"/>
                </a:lnSpc>
              </a:pPr>
              <a:endParaRPr/>
            </a:p>
          </p:txBody>
        </p:sp>
      </p:grpSp>
      <p:grpSp>
        <p:nvGrpSpPr>
          <p:cNvPr id="38" name="Group 38"/>
          <p:cNvGrpSpPr/>
          <p:nvPr/>
        </p:nvGrpSpPr>
        <p:grpSpPr>
          <a:xfrm>
            <a:off x="6371929" y="5828776"/>
            <a:ext cx="3041909" cy="801699"/>
            <a:chOff x="0" y="0"/>
            <a:chExt cx="1090031" cy="287279"/>
          </a:xfrm>
        </p:grpSpPr>
        <p:sp>
          <p:nvSpPr>
            <p:cNvPr id="39" name="Freeform 39"/>
            <p:cNvSpPr/>
            <p:nvPr/>
          </p:nvSpPr>
          <p:spPr>
            <a:xfrm>
              <a:off x="0" y="0"/>
              <a:ext cx="1090031" cy="287279"/>
            </a:xfrm>
            <a:custGeom>
              <a:avLst/>
              <a:gdLst/>
              <a:ahLst/>
              <a:cxnLst/>
              <a:rect l="l" t="t" r="r" b="b"/>
              <a:pathLst>
                <a:path w="1090031" h="287279">
                  <a:moveTo>
                    <a:pt x="61082" y="0"/>
                  </a:moveTo>
                  <a:lnTo>
                    <a:pt x="1028949" y="0"/>
                  </a:lnTo>
                  <a:cubicBezTo>
                    <a:pt x="1062684" y="0"/>
                    <a:pt x="1090031" y="27347"/>
                    <a:pt x="1090031" y="61082"/>
                  </a:cubicBezTo>
                  <a:lnTo>
                    <a:pt x="1090031" y="226197"/>
                  </a:lnTo>
                  <a:cubicBezTo>
                    <a:pt x="1090031" y="259932"/>
                    <a:pt x="1062684" y="287279"/>
                    <a:pt x="1028949" y="287279"/>
                  </a:cubicBezTo>
                  <a:lnTo>
                    <a:pt x="61082" y="287279"/>
                  </a:lnTo>
                  <a:cubicBezTo>
                    <a:pt x="27347" y="287279"/>
                    <a:pt x="0" y="259932"/>
                    <a:pt x="0" y="226197"/>
                  </a:cubicBezTo>
                  <a:lnTo>
                    <a:pt x="0" y="61082"/>
                  </a:lnTo>
                  <a:cubicBezTo>
                    <a:pt x="0" y="27347"/>
                    <a:pt x="27347" y="0"/>
                    <a:pt x="61082" y="0"/>
                  </a:cubicBezTo>
                  <a:close/>
                </a:path>
              </a:pathLst>
            </a:custGeom>
            <a:solidFill>
              <a:srgbClr val="660033"/>
            </a:solidFill>
          </p:spPr>
          <p:txBody>
            <a:bodyPr/>
            <a:lstStyle/>
            <a:p>
              <a:endParaRPr lang="en-NZ"/>
            </a:p>
          </p:txBody>
        </p:sp>
        <p:sp>
          <p:nvSpPr>
            <p:cNvPr id="40" name="TextBox 40"/>
            <p:cNvSpPr txBox="1"/>
            <p:nvPr/>
          </p:nvSpPr>
          <p:spPr>
            <a:xfrm>
              <a:off x="0" y="-38100"/>
              <a:ext cx="1090031" cy="325379"/>
            </a:xfrm>
            <a:prstGeom prst="rect">
              <a:avLst/>
            </a:prstGeom>
          </p:spPr>
          <p:txBody>
            <a:bodyPr lIns="36102" tIns="36102" rIns="36102" bIns="36102" rtlCol="0" anchor="ctr"/>
            <a:lstStyle/>
            <a:p>
              <a:pPr algn="ctr">
                <a:lnSpc>
                  <a:spcPts val="1890"/>
                </a:lnSpc>
              </a:pPr>
              <a:endParaRPr/>
            </a:p>
          </p:txBody>
        </p:sp>
      </p:grpSp>
      <p:sp>
        <p:nvSpPr>
          <p:cNvPr id="41" name="Freeform 41"/>
          <p:cNvSpPr/>
          <p:nvPr/>
        </p:nvSpPr>
        <p:spPr>
          <a:xfrm>
            <a:off x="2727799" y="4201833"/>
            <a:ext cx="2858228" cy="1060195"/>
          </a:xfrm>
          <a:custGeom>
            <a:avLst/>
            <a:gdLst/>
            <a:ahLst/>
            <a:cxnLst/>
            <a:rect l="l" t="t" r="r" b="b"/>
            <a:pathLst>
              <a:path w="2858228" h="1060195">
                <a:moveTo>
                  <a:pt x="0" y="0"/>
                </a:moveTo>
                <a:lnTo>
                  <a:pt x="2858228" y="0"/>
                </a:lnTo>
                <a:lnTo>
                  <a:pt x="2858228" y="1060195"/>
                </a:lnTo>
                <a:lnTo>
                  <a:pt x="0" y="1060195"/>
                </a:lnTo>
                <a:lnTo>
                  <a:pt x="0" y="0"/>
                </a:lnTo>
                <a:close/>
              </a:path>
            </a:pathLst>
          </a:custGeom>
          <a:blipFill>
            <a:blip r:embed="rId5"/>
            <a:stretch>
              <a:fillRect/>
            </a:stretch>
          </a:blipFill>
        </p:spPr>
        <p:txBody>
          <a:bodyPr/>
          <a:lstStyle/>
          <a:p>
            <a:endParaRPr lang="en-NZ"/>
          </a:p>
        </p:txBody>
      </p:sp>
      <p:sp>
        <p:nvSpPr>
          <p:cNvPr id="42" name="TextBox 42"/>
          <p:cNvSpPr txBox="1"/>
          <p:nvPr/>
        </p:nvSpPr>
        <p:spPr>
          <a:xfrm>
            <a:off x="2798625" y="3781125"/>
            <a:ext cx="1787277" cy="305148"/>
          </a:xfrm>
          <a:prstGeom prst="rect">
            <a:avLst/>
          </a:prstGeom>
        </p:spPr>
        <p:txBody>
          <a:bodyPr lIns="0" tIns="0" rIns="0" bIns="0" rtlCol="0" anchor="t">
            <a:spAutoFit/>
          </a:bodyPr>
          <a:lstStyle/>
          <a:p>
            <a:pPr algn="ctr">
              <a:lnSpc>
                <a:spcPts val="2520"/>
              </a:lnSpc>
            </a:pPr>
            <a:r>
              <a:rPr lang="en-US" b="1">
                <a:solidFill>
                  <a:srgbClr val="660033"/>
                </a:solidFill>
                <a:latin typeface="Poppins Bold"/>
                <a:ea typeface="Poppins Bold"/>
                <a:cs typeface="Poppins Bold"/>
                <a:sym typeface="Poppins Bold"/>
              </a:rPr>
              <a:t>National result </a:t>
            </a:r>
          </a:p>
        </p:txBody>
      </p:sp>
      <p:sp>
        <p:nvSpPr>
          <p:cNvPr id="43" name="TextBox 43"/>
          <p:cNvSpPr txBox="1"/>
          <p:nvPr/>
        </p:nvSpPr>
        <p:spPr>
          <a:xfrm>
            <a:off x="6251571" y="2244412"/>
            <a:ext cx="7807533" cy="853311"/>
          </a:xfrm>
          <a:prstGeom prst="rect">
            <a:avLst/>
          </a:prstGeom>
        </p:spPr>
        <p:txBody>
          <a:bodyPr lIns="0" tIns="0" rIns="0" bIns="0" rtlCol="0" anchor="t">
            <a:spAutoFit/>
          </a:bodyPr>
          <a:lstStyle/>
          <a:p>
            <a:pPr algn="ctr">
              <a:lnSpc>
                <a:spcPts val="4031"/>
              </a:lnSpc>
            </a:pPr>
            <a:r>
              <a:rPr lang="en-US" sz="2879" b="1">
                <a:solidFill>
                  <a:srgbClr val="FFFFFF"/>
                </a:solidFill>
                <a:latin typeface="Poppins Bold"/>
                <a:ea typeface="Poppins Bold"/>
                <a:cs typeface="Poppins Bold"/>
                <a:sym typeface="Poppins Bold"/>
              </a:rPr>
              <a:t>Shorter wait times for elective treatment</a:t>
            </a:r>
          </a:p>
          <a:p>
            <a:pPr algn="ctr">
              <a:lnSpc>
                <a:spcPts val="2771"/>
              </a:lnSpc>
            </a:pPr>
            <a:r>
              <a:rPr lang="en-US" sz="1979">
                <a:solidFill>
                  <a:srgbClr val="FFFFFF"/>
                </a:solidFill>
                <a:latin typeface="Poppins"/>
                <a:ea typeface="Poppins"/>
                <a:cs typeface="Poppins"/>
                <a:sym typeface="Poppins"/>
              </a:rPr>
              <a:t>2030 target = 95%</a:t>
            </a:r>
          </a:p>
        </p:txBody>
      </p:sp>
      <p:sp>
        <p:nvSpPr>
          <p:cNvPr id="44" name="TextBox 44"/>
          <p:cNvSpPr txBox="1"/>
          <p:nvPr/>
        </p:nvSpPr>
        <p:spPr>
          <a:xfrm>
            <a:off x="2679458" y="3384333"/>
            <a:ext cx="15165924" cy="380232"/>
          </a:xfrm>
          <a:prstGeom prst="rect">
            <a:avLst/>
          </a:prstGeom>
        </p:spPr>
        <p:txBody>
          <a:bodyPr lIns="0" tIns="0" rIns="0" bIns="0" rtlCol="0" anchor="t">
            <a:spAutoFit/>
          </a:bodyPr>
          <a:lstStyle/>
          <a:p>
            <a:pPr>
              <a:lnSpc>
                <a:spcPts val="1456"/>
              </a:lnSpc>
            </a:pPr>
            <a:r>
              <a:rPr lang="en-US" sz="1214">
                <a:solidFill>
                  <a:srgbClr val="000000"/>
                </a:solidFill>
                <a:latin typeface="Poppins"/>
                <a:ea typeface="Poppins"/>
                <a:cs typeface="Poppins"/>
                <a:sym typeface="Poppins"/>
              </a:rPr>
              <a:t>This measure shows the proportion of people given a commitment to treatment waiting less than four months, as a proportion of all people waiting for a procedure. </a:t>
            </a:r>
          </a:p>
          <a:p>
            <a:pPr>
              <a:lnSpc>
                <a:spcPts val="1456"/>
              </a:lnSpc>
            </a:pPr>
            <a:endParaRPr lang="en-US" sz="1214">
              <a:solidFill>
                <a:srgbClr val="000000"/>
              </a:solidFill>
              <a:latin typeface="Poppins"/>
              <a:ea typeface="Poppins"/>
              <a:cs typeface="Poppins"/>
              <a:sym typeface="Poppins"/>
            </a:endParaRPr>
          </a:p>
        </p:txBody>
      </p:sp>
      <p:sp>
        <p:nvSpPr>
          <p:cNvPr id="45" name="TextBox 45"/>
          <p:cNvSpPr txBox="1"/>
          <p:nvPr/>
        </p:nvSpPr>
        <p:spPr>
          <a:xfrm>
            <a:off x="8673134" y="392616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46" name="TextBox 46"/>
          <p:cNvSpPr txBox="1"/>
          <p:nvPr/>
        </p:nvSpPr>
        <p:spPr>
          <a:xfrm>
            <a:off x="2902185" y="6874631"/>
            <a:ext cx="4922079" cy="305405"/>
          </a:xfrm>
          <a:prstGeom prst="rect">
            <a:avLst/>
          </a:prstGeom>
        </p:spPr>
        <p:txBody>
          <a:bodyPr lIns="0" tIns="0" rIns="0" bIns="0" rtlCol="0" anchor="t">
            <a:spAutoFit/>
          </a:bodyPr>
          <a:lstStyle/>
          <a:p>
            <a:pPr>
              <a:lnSpc>
                <a:spcPts val="2532"/>
              </a:lnSpc>
            </a:pPr>
            <a:r>
              <a:rPr lang="en-US" sz="1809" b="1">
                <a:solidFill>
                  <a:srgbClr val="660033"/>
                </a:solidFill>
                <a:latin typeface="Poppins Bold"/>
                <a:ea typeface="Poppins Bold"/>
                <a:cs typeface="Poppins Bold"/>
                <a:sym typeface="Poppins Bold"/>
              </a:rPr>
              <a:t>Q3 results compared with Q3 last year</a:t>
            </a:r>
          </a:p>
        </p:txBody>
      </p:sp>
      <p:sp>
        <p:nvSpPr>
          <p:cNvPr id="47" name="TextBox 47"/>
          <p:cNvSpPr txBox="1"/>
          <p:nvPr/>
        </p:nvSpPr>
        <p:spPr>
          <a:xfrm>
            <a:off x="2885442" y="8493837"/>
            <a:ext cx="7169484" cy="4027321"/>
          </a:xfrm>
          <a:prstGeom prst="rect">
            <a:avLst/>
          </a:prstGeom>
        </p:spPr>
        <p:txBody>
          <a:bodyPr lIns="0" tIns="0" rIns="0" bIns="0" rtlCol="0" anchor="t">
            <a:spAutoFit/>
          </a:bodyPr>
          <a:lstStyle/>
          <a:p>
            <a:pPr>
              <a:lnSpc>
                <a:spcPts val="1549"/>
              </a:lnSpc>
            </a:pPr>
            <a:r>
              <a:rPr lang="en-US" sz="999" spc="-24">
                <a:solidFill>
                  <a:srgbClr val="000000"/>
                </a:solidFill>
                <a:latin typeface="Poppins"/>
                <a:ea typeface="Poppins"/>
                <a:cs typeface="Poppins"/>
                <a:sym typeface="Poppins"/>
              </a:rPr>
              <a:t>The electives boost initiative focuses on increasing use of private sector capacity to provide an additional 10,579 elective surgeries by the end of June 2025. This is complemented by work to improve theatre productivity and better use of internal capacity. Weekday elective theatre session use has improved by 3.5 per cent this quarter and reached a national average of 85 per cent. The number of weekday elective theatre sessions finishing more than one hour early reduced by 4.8 per cent from the previous quarter, which allows us to use our theatres more efficiently and schedule more sessions.</a:t>
            </a:r>
          </a:p>
          <a:p>
            <a:pPr>
              <a:lnSpc>
                <a:spcPts val="1549"/>
              </a:lnSpc>
            </a:pPr>
            <a:r>
              <a:rPr lang="en-US" sz="999" spc="-24">
                <a:solidFill>
                  <a:srgbClr val="000000"/>
                </a:solidFill>
                <a:latin typeface="Poppins"/>
                <a:ea typeface="Poppins"/>
                <a:cs typeface="Poppins"/>
                <a:sym typeface="Poppins"/>
              </a:rPr>
              <a:t>Examples of key activity to improve performance include:   </a:t>
            </a:r>
          </a:p>
          <a:p>
            <a:pPr marL="215894" lvl="1" indent="-107948">
              <a:lnSpc>
                <a:spcPts val="1549"/>
              </a:lnSpc>
              <a:buFont typeface="Arial"/>
              <a:buChar char="•"/>
            </a:pPr>
            <a:r>
              <a:rPr lang="en-US" sz="999" spc="-24">
                <a:solidFill>
                  <a:srgbClr val="000000"/>
                </a:solidFill>
                <a:latin typeface="Poppins"/>
                <a:ea typeface="Poppins"/>
                <a:cs typeface="Poppins"/>
                <a:sym typeface="Poppins"/>
              </a:rPr>
              <a:t>Additional insourcing in the Auckland and Counties Manukau districts, and additional outsourcing for ophthalmology, cardiothoracics, general surgery, gynaecology, orthopaedics, plastics and specialist paediatrics. </a:t>
            </a:r>
          </a:p>
          <a:p>
            <a:pPr marL="215894" lvl="1" indent="-107948">
              <a:lnSpc>
                <a:spcPts val="1549"/>
              </a:lnSpc>
              <a:buFont typeface="Arial"/>
              <a:buChar char="•"/>
            </a:pPr>
            <a:r>
              <a:rPr lang="en-US" sz="999" spc="-24">
                <a:solidFill>
                  <a:srgbClr val="000000"/>
                </a:solidFill>
                <a:latin typeface="Poppins"/>
                <a:ea typeface="Poppins"/>
                <a:cs typeface="Poppins"/>
                <a:sym typeface="Poppins"/>
              </a:rPr>
              <a:t>Introduction of the +1 booking model (adding a booking) in specialities with chronic early finishes (finishing more than 60 minutes early), such as plastics and gynaecology at Counties Manukau. Early evidence shows an average increase of 36.5 hours of operating per week (23 per cent increase). </a:t>
            </a:r>
          </a:p>
          <a:p>
            <a:pPr marL="215894" lvl="1" indent="-107948">
              <a:lnSpc>
                <a:spcPts val="1549"/>
              </a:lnSpc>
              <a:buFont typeface="Arial"/>
              <a:buChar char="•"/>
            </a:pPr>
            <a:r>
              <a:rPr lang="en-US" sz="999" spc="-24">
                <a:solidFill>
                  <a:srgbClr val="000000"/>
                </a:solidFill>
                <a:latin typeface="Poppins"/>
                <a:ea typeface="Poppins"/>
                <a:cs typeface="Poppins"/>
                <a:sym typeface="Poppins"/>
              </a:rPr>
              <a:t>Additional theatres opening at Counties Manukau from the start of March and an increase in Saturday elective procedures at Middlemore Hospital from 25 to 42 until June. </a:t>
            </a:r>
          </a:p>
          <a:p>
            <a:pPr marL="215894" lvl="1" indent="-107948">
              <a:lnSpc>
                <a:spcPts val="1549"/>
              </a:lnSpc>
              <a:buFont typeface="Arial"/>
              <a:buChar char="•"/>
            </a:pPr>
            <a:r>
              <a:rPr lang="en-US" sz="999" spc="-24">
                <a:solidFill>
                  <a:srgbClr val="000000"/>
                </a:solidFill>
                <a:latin typeface="Poppins"/>
                <a:ea typeface="Poppins"/>
                <a:cs typeface="Poppins"/>
                <a:sym typeface="Poppins"/>
              </a:rPr>
              <a:t>Te Waipounamu has been working with private providers to maximise available capacity to treat public patients. While several services have outsourced appropriate patients, the largest volumes have been general surgery, orthopaedics, and cataract procedures. Between 17 February and 30 March, 791 additional outsourced treatments had been delivered in the private sector. </a:t>
            </a:r>
          </a:p>
          <a:p>
            <a:pPr marL="215894" lvl="1" indent="-107948">
              <a:lnSpc>
                <a:spcPts val="1549"/>
              </a:lnSpc>
              <a:buFont typeface="Arial"/>
              <a:buChar char="•"/>
            </a:pPr>
            <a:r>
              <a:rPr lang="en-US" sz="999" spc="-24">
                <a:solidFill>
                  <a:srgbClr val="000000"/>
                </a:solidFill>
                <a:latin typeface="Poppins"/>
                <a:ea typeface="Poppins"/>
                <a:cs typeface="Poppins"/>
                <a:sym typeface="Poppins"/>
              </a:rPr>
              <a:t>Reprioritised funding for Burwood Hospital will facilitate an additional 1,670 surgical procedures per year going forward, delivered by activating 58 vacant theatre sessions and 10 multi-day surgical beds. This will assist in managing the elective surgery waitlist across Te Waipounamu. </a:t>
            </a:r>
          </a:p>
        </p:txBody>
      </p:sp>
      <p:sp>
        <p:nvSpPr>
          <p:cNvPr id="48" name="TextBox 48"/>
          <p:cNvSpPr txBox="1"/>
          <p:nvPr/>
        </p:nvSpPr>
        <p:spPr>
          <a:xfrm>
            <a:off x="2902185" y="8158789"/>
            <a:ext cx="4922079" cy="305405"/>
          </a:xfrm>
          <a:prstGeom prst="rect">
            <a:avLst/>
          </a:prstGeom>
        </p:spPr>
        <p:txBody>
          <a:bodyPr lIns="0" tIns="0" rIns="0" bIns="0" rtlCol="0" anchor="t">
            <a:spAutoFit/>
          </a:bodyPr>
          <a:lstStyle/>
          <a:p>
            <a:pPr>
              <a:lnSpc>
                <a:spcPts val="2532"/>
              </a:lnSpc>
            </a:pPr>
            <a:r>
              <a:rPr lang="en-US" sz="1809" b="1">
                <a:solidFill>
                  <a:srgbClr val="660033"/>
                </a:solidFill>
                <a:latin typeface="Poppins Bold"/>
                <a:ea typeface="Poppins Bold"/>
                <a:cs typeface="Poppins Bold"/>
                <a:sym typeface="Poppins Bold"/>
              </a:rPr>
              <a:t>Q3 overview</a:t>
            </a:r>
          </a:p>
        </p:txBody>
      </p:sp>
      <p:sp>
        <p:nvSpPr>
          <p:cNvPr id="49" name="TextBox 49"/>
          <p:cNvSpPr txBox="1"/>
          <p:nvPr/>
        </p:nvSpPr>
        <p:spPr>
          <a:xfrm>
            <a:off x="5739443" y="3789381"/>
            <a:ext cx="2198559" cy="305148"/>
          </a:xfrm>
          <a:prstGeom prst="rect">
            <a:avLst/>
          </a:prstGeom>
        </p:spPr>
        <p:txBody>
          <a:bodyPr wrap="square" lIns="0" tIns="0" rIns="0" bIns="0" rtlCol="0" anchor="t">
            <a:spAutoFit/>
          </a:bodyPr>
          <a:lstStyle/>
          <a:p>
            <a:pPr algn="ctr">
              <a:lnSpc>
                <a:spcPts val="2520"/>
              </a:lnSpc>
            </a:pPr>
            <a:r>
              <a:rPr lang="en-US" b="1" dirty="0">
                <a:solidFill>
                  <a:srgbClr val="660033"/>
                </a:solidFill>
                <a:latin typeface="Poppins Bold"/>
                <a:ea typeface="Poppins Bold"/>
                <a:cs typeface="Poppins Bold"/>
                <a:sym typeface="Poppins Bold"/>
              </a:rPr>
              <a:t>Results by region</a:t>
            </a:r>
          </a:p>
        </p:txBody>
      </p:sp>
      <p:sp>
        <p:nvSpPr>
          <p:cNvPr id="50" name="TextBox 50"/>
          <p:cNvSpPr txBox="1"/>
          <p:nvPr/>
        </p:nvSpPr>
        <p:spPr>
          <a:xfrm>
            <a:off x="10321278" y="3915429"/>
            <a:ext cx="2390036" cy="327910"/>
          </a:xfrm>
          <a:prstGeom prst="rect">
            <a:avLst/>
          </a:prstGeom>
        </p:spPr>
        <p:txBody>
          <a:bodyPr wrap="square" lIns="0" tIns="0" rIns="0" bIns="0" rtlCol="0" anchor="t">
            <a:spAutoFit/>
          </a:bodyPr>
          <a:lstStyle/>
          <a:p>
            <a:pPr algn="ctr">
              <a:lnSpc>
                <a:spcPts val="2660"/>
              </a:lnSpc>
            </a:pPr>
            <a:r>
              <a:rPr lang="en-US" sz="1900" b="1" dirty="0">
                <a:solidFill>
                  <a:srgbClr val="660033"/>
                </a:solidFill>
                <a:latin typeface="Poppins Bold"/>
                <a:ea typeface="Poppins Bold"/>
                <a:cs typeface="Poppins Bold"/>
                <a:sym typeface="Poppins Bold"/>
              </a:rPr>
              <a:t>Results by district</a:t>
            </a:r>
          </a:p>
        </p:txBody>
      </p:sp>
      <p:sp>
        <p:nvSpPr>
          <p:cNvPr id="51" name="TextBox 51"/>
          <p:cNvSpPr txBox="1"/>
          <p:nvPr/>
        </p:nvSpPr>
        <p:spPr>
          <a:xfrm>
            <a:off x="5840122" y="4185420"/>
            <a:ext cx="1260128" cy="1139543"/>
          </a:xfrm>
          <a:prstGeom prst="rect">
            <a:avLst/>
          </a:prstGeom>
        </p:spPr>
        <p:txBody>
          <a:bodyPr lIns="0" tIns="0" rIns="0" bIns="0" rtlCol="0" anchor="t">
            <a:spAutoFit/>
          </a:bodyPr>
          <a:lstStyle/>
          <a:p>
            <a:pPr algn="r">
              <a:lnSpc>
                <a:spcPts val="1800"/>
              </a:lnSpc>
            </a:pPr>
            <a:r>
              <a:rPr lang="en-US" sz="1200">
                <a:solidFill>
                  <a:srgbClr val="000000"/>
                </a:solidFill>
                <a:latin typeface="Poppins"/>
                <a:ea typeface="Poppins"/>
                <a:cs typeface="Poppins"/>
                <a:sym typeface="Poppins"/>
              </a:rPr>
              <a:t>Te Manawa Taki</a:t>
            </a:r>
          </a:p>
          <a:p>
            <a:pPr algn="r">
              <a:lnSpc>
                <a:spcPts val="1800"/>
              </a:lnSpc>
            </a:pPr>
            <a:r>
              <a:rPr lang="en-US" sz="1200">
                <a:solidFill>
                  <a:srgbClr val="000000"/>
                </a:solidFill>
                <a:latin typeface="Poppins"/>
                <a:ea typeface="Poppins"/>
                <a:cs typeface="Poppins"/>
                <a:sym typeface="Poppins"/>
              </a:rPr>
              <a:t>Central | Ikaroa</a:t>
            </a:r>
          </a:p>
          <a:p>
            <a:pPr algn="r">
              <a:lnSpc>
                <a:spcPts val="1800"/>
              </a:lnSpc>
            </a:pPr>
            <a:r>
              <a:rPr lang="en-US" sz="1200">
                <a:solidFill>
                  <a:srgbClr val="000000"/>
                </a:solidFill>
                <a:latin typeface="Poppins"/>
                <a:ea typeface="Poppins"/>
                <a:cs typeface="Poppins"/>
                <a:sym typeface="Poppins"/>
              </a:rPr>
              <a:t>Te Waipounamu</a:t>
            </a:r>
          </a:p>
          <a:p>
            <a:pPr algn="r">
              <a:lnSpc>
                <a:spcPts val="1800"/>
              </a:lnSpc>
            </a:pPr>
            <a:r>
              <a:rPr lang="en-US" sz="1200">
                <a:solidFill>
                  <a:srgbClr val="000000"/>
                </a:solidFill>
                <a:latin typeface="Poppins"/>
                <a:ea typeface="Poppins"/>
                <a:cs typeface="Poppins"/>
                <a:sym typeface="Poppins"/>
              </a:rPr>
              <a:t>Northern</a:t>
            </a:r>
          </a:p>
        </p:txBody>
      </p:sp>
      <p:sp>
        <p:nvSpPr>
          <p:cNvPr id="52" name="TextBox 52"/>
          <p:cNvSpPr txBox="1"/>
          <p:nvPr/>
        </p:nvSpPr>
        <p:spPr>
          <a:xfrm>
            <a:off x="2980287" y="5455624"/>
            <a:ext cx="6807717" cy="305405"/>
          </a:xfrm>
          <a:prstGeom prst="rect">
            <a:avLst/>
          </a:prstGeom>
        </p:spPr>
        <p:txBody>
          <a:bodyPr lIns="0" tIns="0" rIns="0" bIns="0" rtlCol="0" anchor="t">
            <a:spAutoFit/>
          </a:bodyPr>
          <a:lstStyle/>
          <a:p>
            <a:pPr algn="ctr">
              <a:lnSpc>
                <a:spcPts val="2532"/>
              </a:lnSpc>
            </a:pPr>
            <a:r>
              <a:rPr lang="en-US" sz="1809" b="1">
                <a:solidFill>
                  <a:srgbClr val="660033"/>
                </a:solidFill>
                <a:latin typeface="Poppins Bold"/>
                <a:ea typeface="Poppins Bold"/>
                <a:cs typeface="Poppins Bold"/>
                <a:sym typeface="Poppins Bold"/>
              </a:rPr>
              <a:t>Number of people treated from the waitlist</a:t>
            </a:r>
          </a:p>
        </p:txBody>
      </p:sp>
      <p:sp>
        <p:nvSpPr>
          <p:cNvPr id="53" name="TextBox 53"/>
          <p:cNvSpPr txBox="1"/>
          <p:nvPr/>
        </p:nvSpPr>
        <p:spPr>
          <a:xfrm>
            <a:off x="3150989" y="5956385"/>
            <a:ext cx="2821532" cy="255519"/>
          </a:xfrm>
          <a:prstGeom prst="rect">
            <a:avLst/>
          </a:prstGeom>
        </p:spPr>
        <p:txBody>
          <a:bodyPr lIns="0" tIns="0" rIns="0" bIns="0" rtlCol="0" anchor="t">
            <a:spAutoFit/>
          </a:bodyPr>
          <a:lstStyle/>
          <a:p>
            <a:pPr algn="ctr">
              <a:lnSpc>
                <a:spcPts val="2089"/>
              </a:lnSpc>
            </a:pPr>
            <a:r>
              <a:rPr lang="en-US" sz="1492" b="1">
                <a:solidFill>
                  <a:srgbClr val="F6F4EC"/>
                </a:solidFill>
                <a:latin typeface="Poppins Bold"/>
                <a:ea typeface="Poppins Bold"/>
                <a:cs typeface="Poppins Bold"/>
                <a:sym typeface="Poppins Bold"/>
              </a:rPr>
              <a:t>Q3 2023/24</a:t>
            </a:r>
          </a:p>
        </p:txBody>
      </p:sp>
      <p:sp>
        <p:nvSpPr>
          <p:cNvPr id="54" name="TextBox 54"/>
          <p:cNvSpPr txBox="1"/>
          <p:nvPr/>
        </p:nvSpPr>
        <p:spPr>
          <a:xfrm>
            <a:off x="14596418" y="3926169"/>
            <a:ext cx="485988" cy="230832"/>
          </a:xfrm>
          <a:prstGeom prst="rect">
            <a:avLst/>
          </a:prstGeom>
        </p:spPr>
        <p:txBody>
          <a:bodyPr lIns="0" tIns="0" rIns="0" bIns="0" rtlCol="0" anchor="t">
            <a:spAutoFit/>
          </a:bodyPr>
          <a:lstStyle/>
          <a:p>
            <a:pPr algn="r">
              <a:lnSpc>
                <a:spcPts val="852"/>
              </a:lnSpc>
            </a:pPr>
            <a:r>
              <a:rPr lang="en-US" sz="804">
                <a:solidFill>
                  <a:srgbClr val="000000"/>
                </a:solidFill>
                <a:latin typeface="Poppins"/>
                <a:ea typeface="Poppins"/>
                <a:cs typeface="Poppins"/>
                <a:sym typeface="Poppins"/>
              </a:rPr>
              <a:t>Milestone</a:t>
            </a:r>
          </a:p>
          <a:p>
            <a:pPr algn="r">
              <a:lnSpc>
                <a:spcPts val="852"/>
              </a:lnSpc>
            </a:pPr>
            <a:r>
              <a:rPr lang="en-US" sz="804">
                <a:solidFill>
                  <a:srgbClr val="000000"/>
                </a:solidFill>
                <a:latin typeface="Poppins"/>
                <a:ea typeface="Poppins"/>
                <a:cs typeface="Poppins"/>
                <a:sym typeface="Poppins"/>
              </a:rPr>
              <a:t>Target</a:t>
            </a:r>
          </a:p>
        </p:txBody>
      </p:sp>
      <p:sp>
        <p:nvSpPr>
          <p:cNvPr id="55" name="TextBox 55"/>
          <p:cNvSpPr txBox="1"/>
          <p:nvPr/>
        </p:nvSpPr>
        <p:spPr>
          <a:xfrm>
            <a:off x="7566652" y="5108040"/>
            <a:ext cx="2402235" cy="183768"/>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Milestone goal date:  30 June 2025</a:t>
            </a:r>
          </a:p>
        </p:txBody>
      </p:sp>
      <p:sp>
        <p:nvSpPr>
          <p:cNvPr id="56" name="TextBox 56"/>
          <p:cNvSpPr txBox="1"/>
          <p:nvPr/>
        </p:nvSpPr>
        <p:spPr>
          <a:xfrm>
            <a:off x="14570194" y="11957068"/>
            <a:ext cx="2627263" cy="376129"/>
          </a:xfrm>
          <a:prstGeom prst="rect">
            <a:avLst/>
          </a:prstGeom>
        </p:spPr>
        <p:txBody>
          <a:bodyPr lIns="0" tIns="0" rIns="0" bIns="0" rtlCol="0" anchor="t">
            <a:spAutoFit/>
          </a:bodyPr>
          <a:lstStyle/>
          <a:p>
            <a:pPr>
              <a:lnSpc>
                <a:spcPts val="1540"/>
              </a:lnSpc>
            </a:pPr>
            <a:r>
              <a:rPr lang="en-US" sz="1100">
                <a:solidFill>
                  <a:srgbClr val="000000"/>
                </a:solidFill>
                <a:latin typeface="Poppins"/>
                <a:ea typeface="Poppins"/>
                <a:cs typeface="Poppins"/>
                <a:sym typeface="Poppins"/>
              </a:rPr>
              <a:t>Milestone -  30 June 2025</a:t>
            </a:r>
          </a:p>
          <a:p>
            <a:pPr>
              <a:lnSpc>
                <a:spcPts val="1540"/>
              </a:lnSpc>
            </a:pPr>
            <a:r>
              <a:rPr lang="en-US" sz="1100">
                <a:solidFill>
                  <a:srgbClr val="000000"/>
                </a:solidFill>
                <a:latin typeface="Poppins"/>
                <a:ea typeface="Poppins"/>
                <a:cs typeface="Poppins"/>
                <a:sym typeface="Poppins"/>
              </a:rPr>
              <a:t>All figures displayed are percentages.</a:t>
            </a:r>
          </a:p>
        </p:txBody>
      </p:sp>
      <p:sp>
        <p:nvSpPr>
          <p:cNvPr id="57" name="TextBox 57"/>
          <p:cNvSpPr txBox="1"/>
          <p:nvPr/>
        </p:nvSpPr>
        <p:spPr>
          <a:xfrm>
            <a:off x="15594736" y="2276053"/>
            <a:ext cx="1867009" cy="1228285"/>
          </a:xfrm>
          <a:prstGeom prst="rect">
            <a:avLst/>
          </a:prstGeom>
        </p:spPr>
        <p:txBody>
          <a:bodyPr lIns="0" tIns="0" rIns="0" bIns="0" rtlCol="0" anchor="t">
            <a:spAutoFit/>
          </a:bodyPr>
          <a:lstStyle/>
          <a:p>
            <a:pPr algn="r">
              <a:lnSpc>
                <a:spcPts val="3592"/>
              </a:lnSpc>
            </a:pPr>
            <a:r>
              <a:rPr lang="en-US" sz="2565">
                <a:solidFill>
                  <a:srgbClr val="FFFFFF"/>
                </a:solidFill>
                <a:latin typeface="Poppins"/>
                <a:ea typeface="Poppins"/>
                <a:cs typeface="Poppins"/>
                <a:sym typeface="Poppins"/>
              </a:rPr>
              <a:t>Q3 2024/25</a:t>
            </a:r>
          </a:p>
          <a:p>
            <a:pPr algn="r">
              <a:lnSpc>
                <a:spcPts val="2514"/>
              </a:lnSpc>
            </a:pPr>
            <a:r>
              <a:rPr lang="en-US" sz="1796">
                <a:solidFill>
                  <a:srgbClr val="FFFFFF"/>
                </a:solidFill>
                <a:latin typeface="Poppins"/>
                <a:ea typeface="Poppins"/>
                <a:cs typeface="Poppins"/>
                <a:sym typeface="Poppins"/>
              </a:rPr>
              <a:t>Jan - Mar 2025</a:t>
            </a:r>
          </a:p>
        </p:txBody>
      </p:sp>
      <p:sp>
        <p:nvSpPr>
          <p:cNvPr id="58" name="TextBox 58"/>
          <p:cNvSpPr txBox="1"/>
          <p:nvPr/>
        </p:nvSpPr>
        <p:spPr>
          <a:xfrm>
            <a:off x="6357067" y="6241000"/>
            <a:ext cx="3041909" cy="255519"/>
          </a:xfrm>
          <a:prstGeom prst="rect">
            <a:avLst/>
          </a:prstGeom>
        </p:spPr>
        <p:txBody>
          <a:bodyPr lIns="0" tIns="0" rIns="0" bIns="0" rtlCol="0" anchor="t">
            <a:spAutoFit/>
          </a:bodyPr>
          <a:lstStyle/>
          <a:p>
            <a:pPr algn="ctr">
              <a:lnSpc>
                <a:spcPts val="2089"/>
              </a:lnSpc>
            </a:pPr>
            <a:r>
              <a:rPr lang="en-US" sz="1492">
                <a:solidFill>
                  <a:srgbClr val="FFFFFF"/>
                </a:solidFill>
                <a:latin typeface="Poppins"/>
                <a:ea typeface="Poppins"/>
                <a:cs typeface="Poppins"/>
                <a:sym typeface="Poppins"/>
              </a:rPr>
              <a:t>48,389</a:t>
            </a:r>
          </a:p>
        </p:txBody>
      </p:sp>
      <p:sp>
        <p:nvSpPr>
          <p:cNvPr id="59" name="TextBox 59"/>
          <p:cNvSpPr txBox="1"/>
          <p:nvPr/>
        </p:nvSpPr>
        <p:spPr>
          <a:xfrm>
            <a:off x="6848254" y="5956387"/>
            <a:ext cx="2163855" cy="255519"/>
          </a:xfrm>
          <a:prstGeom prst="rect">
            <a:avLst/>
          </a:prstGeom>
        </p:spPr>
        <p:txBody>
          <a:bodyPr lIns="0" tIns="0" rIns="0" bIns="0" rtlCol="0" anchor="t">
            <a:spAutoFit/>
          </a:bodyPr>
          <a:lstStyle/>
          <a:p>
            <a:pPr algn="ctr">
              <a:lnSpc>
                <a:spcPts val="2089"/>
              </a:lnSpc>
            </a:pPr>
            <a:r>
              <a:rPr lang="en-US" sz="1492" b="1">
                <a:solidFill>
                  <a:srgbClr val="F6F4EC"/>
                </a:solidFill>
                <a:latin typeface="Poppins Bold"/>
                <a:ea typeface="Poppins Bold"/>
                <a:cs typeface="Poppins Bold"/>
                <a:sym typeface="Poppins Bold"/>
              </a:rPr>
              <a:t>Q3 2024/25</a:t>
            </a:r>
          </a:p>
        </p:txBody>
      </p:sp>
      <p:sp>
        <p:nvSpPr>
          <p:cNvPr id="60" name="TextBox 60"/>
          <p:cNvSpPr txBox="1"/>
          <p:nvPr/>
        </p:nvSpPr>
        <p:spPr>
          <a:xfrm>
            <a:off x="3058310" y="6240998"/>
            <a:ext cx="3041909" cy="255519"/>
          </a:xfrm>
          <a:prstGeom prst="rect">
            <a:avLst/>
          </a:prstGeom>
        </p:spPr>
        <p:txBody>
          <a:bodyPr lIns="0" tIns="0" rIns="0" bIns="0" rtlCol="0" anchor="t">
            <a:spAutoFit/>
          </a:bodyPr>
          <a:lstStyle/>
          <a:p>
            <a:pPr algn="ctr">
              <a:lnSpc>
                <a:spcPts val="2089"/>
              </a:lnSpc>
            </a:pPr>
            <a:r>
              <a:rPr lang="en-US" sz="1492">
                <a:solidFill>
                  <a:srgbClr val="FFFFFF"/>
                </a:solidFill>
                <a:latin typeface="Poppins"/>
                <a:ea typeface="Poppins"/>
                <a:cs typeface="Poppins"/>
                <a:sym typeface="Poppins"/>
              </a:rPr>
              <a:t>46,902</a:t>
            </a:r>
          </a:p>
        </p:txBody>
      </p:sp>
      <p:sp>
        <p:nvSpPr>
          <p:cNvPr id="61" name="TextBox 61"/>
          <p:cNvSpPr txBox="1"/>
          <p:nvPr/>
        </p:nvSpPr>
        <p:spPr>
          <a:xfrm>
            <a:off x="2727801" y="12559890"/>
            <a:ext cx="14700661" cy="350096"/>
          </a:xfrm>
          <a:prstGeom prst="rect">
            <a:avLst/>
          </a:prstGeom>
        </p:spPr>
        <p:txBody>
          <a:bodyPr lIns="0" tIns="0" rIns="0" bIns="0" rtlCol="0" anchor="t">
            <a:spAutoFit/>
          </a:bodyPr>
          <a:lstStyle/>
          <a:p>
            <a:pPr>
              <a:lnSpc>
                <a:spcPts val="1400"/>
              </a:lnSpc>
            </a:pPr>
            <a:r>
              <a:rPr lang="en-US" sz="1000">
                <a:solidFill>
                  <a:srgbClr val="000000"/>
                </a:solidFill>
                <a:latin typeface="Poppins"/>
                <a:ea typeface="Poppins"/>
                <a:cs typeface="Poppins"/>
                <a:sym typeface="Poppins"/>
              </a:rPr>
              <a:t>Health target data changes over time as data in systems is coded and corrected. This means there may be slight discrepancies between published results depending on the date data was extracted. </a:t>
            </a:r>
          </a:p>
          <a:p>
            <a:pPr>
              <a:lnSpc>
                <a:spcPts val="1400"/>
              </a:lnSpc>
            </a:pPr>
            <a:r>
              <a:rPr lang="en-US" sz="1000">
                <a:solidFill>
                  <a:srgbClr val="000000"/>
                </a:solidFill>
                <a:latin typeface="Poppins"/>
                <a:ea typeface="Poppins"/>
                <a:cs typeface="Poppins"/>
                <a:sym typeface="Poppins"/>
              </a:rPr>
              <a:t>See caveats: </a:t>
            </a:r>
            <a:r>
              <a:rPr lang="en-US" sz="1000" u="sng">
                <a:solidFill>
                  <a:srgbClr val="2F5F98"/>
                </a:solidFill>
                <a:latin typeface="Poppins"/>
                <a:ea typeface="Poppins"/>
                <a:cs typeface="Poppins"/>
                <a:sym typeface="Poppins"/>
              </a:rPr>
              <a:t>https://www.tewhatuora.govt.nz/corporate-information/planning-and-performance/health-targets/health-targets/performance </a:t>
            </a:r>
          </a:p>
        </p:txBody>
      </p:sp>
      <p:grpSp>
        <p:nvGrpSpPr>
          <p:cNvPr id="62" name="Group 62"/>
          <p:cNvGrpSpPr/>
          <p:nvPr/>
        </p:nvGrpSpPr>
        <p:grpSpPr>
          <a:xfrm>
            <a:off x="10683134" y="11661366"/>
            <a:ext cx="6533370" cy="217603"/>
            <a:chOff x="0" y="0"/>
            <a:chExt cx="2300710" cy="76628"/>
          </a:xfrm>
        </p:grpSpPr>
        <p:sp>
          <p:nvSpPr>
            <p:cNvPr id="63" name="Freeform 63"/>
            <p:cNvSpPr/>
            <p:nvPr/>
          </p:nvSpPr>
          <p:spPr>
            <a:xfrm>
              <a:off x="0" y="0"/>
              <a:ext cx="2300710" cy="76628"/>
            </a:xfrm>
            <a:custGeom>
              <a:avLst/>
              <a:gdLst/>
              <a:ahLst/>
              <a:cxnLst/>
              <a:rect l="l" t="t" r="r" b="b"/>
              <a:pathLst>
                <a:path w="2300710" h="76628">
                  <a:moveTo>
                    <a:pt x="28440" y="0"/>
                  </a:moveTo>
                  <a:lnTo>
                    <a:pt x="2272270" y="0"/>
                  </a:lnTo>
                  <a:cubicBezTo>
                    <a:pt x="2287977" y="0"/>
                    <a:pt x="2300710" y="12733"/>
                    <a:pt x="2300710" y="28440"/>
                  </a:cubicBezTo>
                  <a:lnTo>
                    <a:pt x="2300710" y="48189"/>
                  </a:lnTo>
                  <a:cubicBezTo>
                    <a:pt x="2300710" y="63895"/>
                    <a:pt x="2287977" y="76628"/>
                    <a:pt x="2272270" y="76628"/>
                  </a:cubicBezTo>
                  <a:lnTo>
                    <a:pt x="28440" y="76628"/>
                  </a:lnTo>
                  <a:cubicBezTo>
                    <a:pt x="12733" y="76628"/>
                    <a:pt x="0" y="63895"/>
                    <a:pt x="0" y="48189"/>
                  </a:cubicBezTo>
                  <a:lnTo>
                    <a:pt x="0" y="28440"/>
                  </a:lnTo>
                  <a:cubicBezTo>
                    <a:pt x="0" y="12733"/>
                    <a:pt x="12733" y="0"/>
                    <a:pt x="28440" y="0"/>
                  </a:cubicBezTo>
                  <a:close/>
                </a:path>
              </a:pathLst>
            </a:custGeom>
            <a:solidFill>
              <a:srgbClr val="F6F4EC"/>
            </a:solidFill>
          </p:spPr>
          <p:txBody>
            <a:bodyPr/>
            <a:lstStyle/>
            <a:p>
              <a:endParaRPr lang="en-NZ"/>
            </a:p>
          </p:txBody>
        </p:sp>
        <p:sp>
          <p:nvSpPr>
            <p:cNvPr id="64" name="TextBox 64"/>
            <p:cNvSpPr txBox="1"/>
            <p:nvPr/>
          </p:nvSpPr>
          <p:spPr>
            <a:xfrm>
              <a:off x="0" y="-38100"/>
              <a:ext cx="2300710" cy="114728"/>
            </a:xfrm>
            <a:prstGeom prst="rect">
              <a:avLst/>
            </a:prstGeom>
          </p:spPr>
          <p:txBody>
            <a:bodyPr lIns="36102" tIns="36102" rIns="36102" bIns="36102" rtlCol="0" anchor="ctr"/>
            <a:lstStyle/>
            <a:p>
              <a:pPr algn="ctr">
                <a:lnSpc>
                  <a:spcPts val="189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3934</Words>
  <Application>Microsoft Office PowerPoint</Application>
  <PresentationFormat>Custom</PresentationFormat>
  <Paragraphs>528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Poppins Bold</vt:lpstr>
      <vt:lpstr>Calibri</vt:lpstr>
      <vt:lpstr>Poppins</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targets factsheets Q3 24/25</dc:title>
  <cp:lastModifiedBy>Mel Weddell</cp:lastModifiedBy>
  <cp:revision>3</cp:revision>
  <dcterms:created xsi:type="dcterms:W3CDTF">2006-08-16T00:00:00Z</dcterms:created>
  <dcterms:modified xsi:type="dcterms:W3CDTF">2025-06-12T23:27:50Z</dcterms:modified>
  <dc:identifier>DAGoB28lLh4</dc:identifier>
</cp:coreProperties>
</file>